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85" r:id="rId3"/>
    <p:sldId id="257" r:id="rId4"/>
    <p:sldId id="279" r:id="rId5"/>
    <p:sldId id="286" r:id="rId6"/>
    <p:sldId id="258" r:id="rId7"/>
    <p:sldId id="259" r:id="rId8"/>
    <p:sldId id="290" r:id="rId9"/>
    <p:sldId id="264" r:id="rId10"/>
    <p:sldId id="265" r:id="rId11"/>
    <p:sldId id="292" r:id="rId12"/>
    <p:sldId id="291" r:id="rId13"/>
    <p:sldId id="266" r:id="rId14"/>
    <p:sldId id="267" r:id="rId15"/>
    <p:sldId id="287" r:id="rId16"/>
    <p:sldId id="268" r:id="rId17"/>
    <p:sldId id="278" r:id="rId18"/>
    <p:sldId id="277" r:id="rId19"/>
    <p:sldId id="288" r:id="rId20"/>
    <p:sldId id="269" r:id="rId21"/>
    <p:sldId id="276" r:id="rId22"/>
    <p:sldId id="280" r:id="rId23"/>
    <p:sldId id="281" r:id="rId24"/>
    <p:sldId id="282" r:id="rId25"/>
    <p:sldId id="289" r:id="rId26"/>
    <p:sldId id="283" r:id="rId27"/>
    <p:sldId id="284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4687"/>
  </p:normalViewPr>
  <p:slideViewPr>
    <p:cSldViewPr snapToGrid="0">
      <p:cViewPr varScale="1">
        <p:scale>
          <a:sx n="104" d="100"/>
          <a:sy n="104" d="100"/>
        </p:scale>
        <p:origin x="145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939AEC-8EF5-0646-928B-6C8D6B3E0B4C}" type="datetimeFigureOut">
              <a:rPr kumimoji="1" lang="zh-CN" altLang="en-US" smtClean="0"/>
              <a:t>2023/4/4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A25A7A-7FFC-9147-8C61-52673D40087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3540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dirty="0">
                <a:solidFill>
                  <a:srgbClr val="121212"/>
                </a:solidFill>
                <a:effectLst/>
                <a:latin typeface="-apple-system"/>
              </a:rPr>
              <a:t>GPT2</a:t>
            </a:r>
            <a:r>
              <a:rPr lang="zh-CN" altLang="en-US" sz="1200" b="0" i="0" dirty="0">
                <a:solidFill>
                  <a:srgbClr val="121212"/>
                </a:solidFill>
                <a:effectLst/>
                <a:latin typeface="-apple-system"/>
              </a:rPr>
              <a:t> 传统的机器学习任务往往只使用单一领域的数据做有监督的训练，这样的模型对数据分布比较敏感，泛化能力差，多任务学习是提高泛化能力的一个手段，在海量样本的基础上可以有效提高泛化能力，本文在</a:t>
            </a:r>
            <a:r>
              <a:rPr lang="en-US" altLang="zh-CN" sz="1200" b="0" i="0" dirty="0">
                <a:solidFill>
                  <a:srgbClr val="121212"/>
                </a:solidFill>
                <a:effectLst/>
                <a:latin typeface="-apple-system"/>
              </a:rPr>
              <a:t>1.0</a:t>
            </a:r>
            <a:r>
              <a:rPr lang="zh-CN" altLang="en-US" sz="1200" b="0" i="0" dirty="0">
                <a:solidFill>
                  <a:srgbClr val="121212"/>
                </a:solidFill>
                <a:effectLst/>
                <a:latin typeface="-apple-system"/>
              </a:rPr>
              <a:t>的基础上去掉有监督的</a:t>
            </a:r>
            <a:r>
              <a:rPr lang="en" altLang="zh-CN" sz="1200" b="0" i="0" dirty="0">
                <a:solidFill>
                  <a:srgbClr val="121212"/>
                </a:solidFill>
                <a:effectLst/>
                <a:latin typeface="-apple-system"/>
              </a:rPr>
              <a:t>fine-tune</a:t>
            </a:r>
            <a:r>
              <a:rPr lang="zh-CN" altLang="en-US" sz="1200" b="0" i="0" dirty="0">
                <a:solidFill>
                  <a:srgbClr val="121212"/>
                </a:solidFill>
                <a:effectLst/>
                <a:latin typeface="-apple-system"/>
              </a:rPr>
              <a:t>阶段，仅仅用预训练后的语言模型，直接将其应用到下游的生成任务中，在多个</a:t>
            </a:r>
            <a:r>
              <a:rPr lang="en" altLang="zh-CN" sz="1200" b="0" i="0" dirty="0">
                <a:solidFill>
                  <a:srgbClr val="121212"/>
                </a:solidFill>
                <a:effectLst/>
                <a:latin typeface="-apple-system"/>
              </a:rPr>
              <a:t>NLP</a:t>
            </a:r>
            <a:r>
              <a:rPr lang="zh-CN" altLang="en-US" sz="1200" b="0" i="0" dirty="0">
                <a:solidFill>
                  <a:srgbClr val="121212"/>
                </a:solidFill>
                <a:effectLst/>
                <a:latin typeface="-apple-system"/>
              </a:rPr>
              <a:t>任务中得到了较好的效果。与</a:t>
            </a:r>
            <a:r>
              <a:rPr lang="en-US" altLang="zh-CN" sz="1200" b="0" i="0" dirty="0">
                <a:solidFill>
                  <a:srgbClr val="121212"/>
                </a:solidFill>
                <a:effectLst/>
                <a:latin typeface="-apple-system"/>
              </a:rPr>
              <a:t>1.0</a:t>
            </a:r>
            <a:r>
              <a:rPr lang="zh-CN" altLang="en-US" sz="1200" b="0" i="0" dirty="0">
                <a:solidFill>
                  <a:srgbClr val="121212"/>
                </a:solidFill>
                <a:effectLst/>
                <a:latin typeface="-apple-system"/>
              </a:rPr>
              <a:t>相比，</a:t>
            </a:r>
            <a:r>
              <a:rPr lang="en" altLang="zh-CN" sz="1200" b="0" i="0" dirty="0">
                <a:solidFill>
                  <a:srgbClr val="121212"/>
                </a:solidFill>
                <a:effectLst/>
                <a:latin typeface="-apple-system"/>
              </a:rPr>
              <a:t>GPT2</a:t>
            </a:r>
            <a:r>
              <a:rPr lang="zh-CN" altLang="en-US" sz="1200" b="0" i="0" dirty="0">
                <a:solidFill>
                  <a:srgbClr val="121212"/>
                </a:solidFill>
                <a:effectLst/>
                <a:latin typeface="-apple-system"/>
              </a:rPr>
              <a:t>模型几乎没有变化，但是模型的参数达到了</a:t>
            </a:r>
            <a:r>
              <a:rPr lang="en-US" altLang="zh-CN" sz="1200" b="0" i="0" dirty="0">
                <a:solidFill>
                  <a:srgbClr val="121212"/>
                </a:solidFill>
                <a:effectLst/>
                <a:latin typeface="-apple-system"/>
              </a:rPr>
              <a:t>15</a:t>
            </a:r>
            <a:r>
              <a:rPr lang="zh-CN" altLang="en-US" sz="1200" b="0" i="0" dirty="0">
                <a:solidFill>
                  <a:srgbClr val="121212"/>
                </a:solidFill>
                <a:effectLst/>
                <a:latin typeface="-apple-system"/>
              </a:rPr>
              <a:t>亿，模型预训练使用的样本类型更加多且丰富，达到</a:t>
            </a:r>
            <a:r>
              <a:rPr lang="en-US" altLang="zh-CN" sz="1200" b="0" i="0" dirty="0">
                <a:solidFill>
                  <a:srgbClr val="121212"/>
                </a:solidFill>
                <a:effectLst/>
                <a:latin typeface="-apple-system"/>
              </a:rPr>
              <a:t>40</a:t>
            </a:r>
            <a:r>
              <a:rPr lang="en" altLang="zh-CN" sz="1200" b="0" i="0" dirty="0">
                <a:solidFill>
                  <a:srgbClr val="121212"/>
                </a:solidFill>
                <a:effectLst/>
                <a:latin typeface="-apple-system"/>
              </a:rPr>
              <a:t>G</a:t>
            </a:r>
            <a:endParaRPr lang="zh-CN" altLang="en-US" sz="1200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25A7A-7FFC-9147-8C61-52673D400871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67256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b="0" i="0" dirty="0">
                <a:effectLst/>
                <a:latin typeface="-apple-system"/>
              </a:rPr>
              <a:t>KL</a:t>
            </a:r>
            <a:r>
              <a:rPr lang="zh-CN" altLang="en-US" b="0" i="0" dirty="0">
                <a:effectLst/>
                <a:latin typeface="-apple-system"/>
              </a:rPr>
              <a:t>惩罚仍然是为了对减轻奖励模型的过度优化。此外还会将训练前的梯度混合到</a:t>
            </a:r>
            <a:r>
              <a:rPr lang="en" altLang="zh-CN" b="0" i="0" dirty="0">
                <a:effectLst/>
                <a:latin typeface="-apple-system"/>
              </a:rPr>
              <a:t>PPO</a:t>
            </a:r>
            <a:r>
              <a:rPr lang="zh-CN" altLang="en-US" b="0" i="0" dirty="0">
                <a:effectLst/>
                <a:latin typeface="-apple-system"/>
              </a:rPr>
              <a:t>梯度中，以维持模型在更多通用</a:t>
            </a:r>
            <a:r>
              <a:rPr lang="en" altLang="zh-CN" b="0" i="0" dirty="0">
                <a:effectLst/>
                <a:latin typeface="-apple-system"/>
              </a:rPr>
              <a:t>NLP</a:t>
            </a:r>
            <a:r>
              <a:rPr lang="zh-CN" altLang="en-US" b="0" i="0" dirty="0">
                <a:effectLst/>
                <a:latin typeface="-apple-system"/>
              </a:rPr>
              <a:t>任务上的性能。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25A7A-7FFC-9147-8C61-52673D400871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381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b="0" i="0" dirty="0">
                <a:effectLst/>
                <a:latin typeface="-apple-system"/>
              </a:rPr>
              <a:t>KL</a:t>
            </a:r>
            <a:r>
              <a:rPr lang="zh-CN" altLang="en-US" b="0" i="0" dirty="0">
                <a:effectLst/>
                <a:latin typeface="-apple-system"/>
              </a:rPr>
              <a:t>惩罚仍然是为了对减轻奖励模型的过度优化。此外还会将训练前的梯度混合到</a:t>
            </a:r>
            <a:r>
              <a:rPr lang="en" altLang="zh-CN" b="0" i="0" dirty="0">
                <a:effectLst/>
                <a:latin typeface="-apple-system"/>
              </a:rPr>
              <a:t>PPO</a:t>
            </a:r>
            <a:r>
              <a:rPr lang="zh-CN" altLang="en-US" b="0" i="0" dirty="0">
                <a:effectLst/>
                <a:latin typeface="-apple-system"/>
              </a:rPr>
              <a:t>梯度中，以维持模型在更多通用</a:t>
            </a:r>
            <a:r>
              <a:rPr lang="en" altLang="zh-CN" b="0" i="0" dirty="0">
                <a:effectLst/>
                <a:latin typeface="-apple-system"/>
              </a:rPr>
              <a:t>NLP</a:t>
            </a:r>
            <a:r>
              <a:rPr lang="zh-CN" altLang="en-US" b="0" i="0" dirty="0">
                <a:effectLst/>
                <a:latin typeface="-apple-system"/>
              </a:rPr>
              <a:t>任务上的性能。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25A7A-7FFC-9147-8C61-52673D400871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6588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b="0" i="0" dirty="0">
                <a:effectLst/>
                <a:latin typeface="-apple-system"/>
              </a:rPr>
              <a:t>KL</a:t>
            </a:r>
            <a:r>
              <a:rPr lang="zh-CN" altLang="en-US" b="0" i="0" dirty="0">
                <a:effectLst/>
                <a:latin typeface="-apple-system"/>
              </a:rPr>
              <a:t>惩罚仍然是为了对减轻奖励模型的过度优化。此外还会将训练前的梯度混合到</a:t>
            </a:r>
            <a:r>
              <a:rPr lang="en" altLang="zh-CN" b="0" i="0" dirty="0">
                <a:effectLst/>
                <a:latin typeface="-apple-system"/>
              </a:rPr>
              <a:t>PPO</a:t>
            </a:r>
            <a:r>
              <a:rPr lang="zh-CN" altLang="en-US" b="0" i="0" dirty="0">
                <a:effectLst/>
                <a:latin typeface="-apple-system"/>
              </a:rPr>
              <a:t>梯度中，以维持模型在更多通用</a:t>
            </a:r>
            <a:r>
              <a:rPr lang="en" altLang="zh-CN" b="0" i="0" dirty="0">
                <a:effectLst/>
                <a:latin typeface="-apple-system"/>
              </a:rPr>
              <a:t>NLP</a:t>
            </a:r>
            <a:r>
              <a:rPr lang="zh-CN" altLang="en-US" b="0" i="0" dirty="0">
                <a:effectLst/>
                <a:latin typeface="-apple-system"/>
              </a:rPr>
              <a:t>任务上的性能。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25A7A-7FFC-9147-8C61-52673D400871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6389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b="0" i="0" dirty="0">
                <a:effectLst/>
                <a:latin typeface="-apple-system"/>
              </a:rPr>
              <a:t>KL</a:t>
            </a:r>
            <a:r>
              <a:rPr lang="zh-CN" altLang="en-US" b="0" i="0" dirty="0">
                <a:effectLst/>
                <a:latin typeface="-apple-system"/>
              </a:rPr>
              <a:t>惩罚仍然是为了对减轻奖励模型的过度优化。此外还会将训练前的梯度混合到</a:t>
            </a:r>
            <a:r>
              <a:rPr lang="en" altLang="zh-CN" b="0" i="0" dirty="0">
                <a:effectLst/>
                <a:latin typeface="-apple-system"/>
              </a:rPr>
              <a:t>PPO</a:t>
            </a:r>
            <a:r>
              <a:rPr lang="zh-CN" altLang="en-US" b="0" i="0" dirty="0">
                <a:effectLst/>
                <a:latin typeface="-apple-system"/>
              </a:rPr>
              <a:t>梯度中，以维持模型在更多通用</a:t>
            </a:r>
            <a:r>
              <a:rPr lang="en" altLang="zh-CN" b="0" i="0" dirty="0">
                <a:effectLst/>
                <a:latin typeface="-apple-system"/>
              </a:rPr>
              <a:t>NLP</a:t>
            </a:r>
            <a:r>
              <a:rPr lang="zh-CN" altLang="en-US" b="0" i="0" dirty="0">
                <a:effectLst/>
                <a:latin typeface="-apple-system"/>
              </a:rPr>
              <a:t>任务上的性能。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25A7A-7FFC-9147-8C61-52673D400871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6860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b="0" i="0" dirty="0">
                <a:effectLst/>
                <a:latin typeface="-apple-system"/>
              </a:rPr>
              <a:t>KL</a:t>
            </a:r>
            <a:r>
              <a:rPr lang="zh-CN" altLang="en-US" b="0" i="0" dirty="0">
                <a:effectLst/>
                <a:latin typeface="-apple-system"/>
              </a:rPr>
              <a:t>惩罚仍然是为了对减轻奖励模型的过度优化。此外还会将训练前的梯度混合到</a:t>
            </a:r>
            <a:r>
              <a:rPr lang="en" altLang="zh-CN" b="0" i="0" dirty="0">
                <a:effectLst/>
                <a:latin typeface="-apple-system"/>
              </a:rPr>
              <a:t>PPO</a:t>
            </a:r>
            <a:r>
              <a:rPr lang="zh-CN" altLang="en-US" b="0" i="0" dirty="0">
                <a:effectLst/>
                <a:latin typeface="-apple-system"/>
              </a:rPr>
              <a:t>梯度中，以维持模型在更多通用</a:t>
            </a:r>
            <a:r>
              <a:rPr lang="en" altLang="zh-CN" b="0" i="0" dirty="0">
                <a:effectLst/>
                <a:latin typeface="-apple-system"/>
              </a:rPr>
              <a:t>NLP</a:t>
            </a:r>
            <a:r>
              <a:rPr lang="zh-CN" altLang="en-US" b="0" i="0" dirty="0">
                <a:effectLst/>
                <a:latin typeface="-apple-system"/>
              </a:rPr>
              <a:t>任务上的性能。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25A7A-7FFC-9147-8C61-52673D400871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0162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b="0" i="0" dirty="0">
                <a:effectLst/>
                <a:latin typeface="-apple-system"/>
              </a:rPr>
              <a:t>KL</a:t>
            </a:r>
            <a:r>
              <a:rPr lang="zh-CN" altLang="en-US" b="0" i="0" dirty="0">
                <a:effectLst/>
                <a:latin typeface="-apple-system"/>
              </a:rPr>
              <a:t>惩罚仍然是为了对减轻奖励模型的过度优化。此外还会将训练前的梯度混合到</a:t>
            </a:r>
            <a:r>
              <a:rPr lang="en" altLang="zh-CN" b="0" i="0" dirty="0">
                <a:effectLst/>
                <a:latin typeface="-apple-system"/>
              </a:rPr>
              <a:t>PPO</a:t>
            </a:r>
            <a:r>
              <a:rPr lang="zh-CN" altLang="en-US" b="0" i="0" dirty="0">
                <a:effectLst/>
                <a:latin typeface="-apple-system"/>
              </a:rPr>
              <a:t>梯度中，以维持模型在更多通用</a:t>
            </a:r>
            <a:r>
              <a:rPr lang="en" altLang="zh-CN" b="0" i="0" dirty="0">
                <a:effectLst/>
                <a:latin typeface="-apple-system"/>
              </a:rPr>
              <a:t>NLP</a:t>
            </a:r>
            <a:r>
              <a:rPr lang="zh-CN" altLang="en-US" b="0" i="0" dirty="0">
                <a:effectLst/>
                <a:latin typeface="-apple-system"/>
              </a:rPr>
              <a:t>任务上的性能。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25A7A-7FFC-9147-8C61-52673D400871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3433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b="0" i="0" dirty="0">
                <a:effectLst/>
                <a:latin typeface="-apple-system"/>
              </a:rPr>
              <a:t>KL</a:t>
            </a:r>
            <a:r>
              <a:rPr lang="zh-CN" altLang="en-US" b="0" i="0" dirty="0">
                <a:effectLst/>
                <a:latin typeface="-apple-system"/>
              </a:rPr>
              <a:t>惩罚仍然是为了对减轻奖励模型的过度优化。此外还会将训练前的梯度混合到</a:t>
            </a:r>
            <a:r>
              <a:rPr lang="en" altLang="zh-CN" b="0" i="0" dirty="0">
                <a:effectLst/>
                <a:latin typeface="-apple-system"/>
              </a:rPr>
              <a:t>PPO</a:t>
            </a:r>
            <a:r>
              <a:rPr lang="zh-CN" altLang="en-US" b="0" i="0" dirty="0">
                <a:effectLst/>
                <a:latin typeface="-apple-system"/>
              </a:rPr>
              <a:t>梯度中，以维持模型在更多通用</a:t>
            </a:r>
            <a:r>
              <a:rPr lang="en" altLang="zh-CN" b="0" i="0" dirty="0">
                <a:effectLst/>
                <a:latin typeface="-apple-system"/>
              </a:rPr>
              <a:t>NLP</a:t>
            </a:r>
            <a:r>
              <a:rPr lang="zh-CN" altLang="en-US" b="0" i="0" dirty="0">
                <a:effectLst/>
                <a:latin typeface="-apple-system"/>
              </a:rPr>
              <a:t>任务上的性能。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25A7A-7FFC-9147-8C61-52673D400871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218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b="0" i="0" dirty="0">
                <a:effectLst/>
                <a:latin typeface="-apple-system"/>
              </a:rPr>
              <a:t>KL</a:t>
            </a:r>
            <a:r>
              <a:rPr lang="zh-CN" altLang="en-US" b="0" i="0" dirty="0">
                <a:effectLst/>
                <a:latin typeface="-apple-system"/>
              </a:rPr>
              <a:t>惩罚仍然是为了对减轻奖励模型的过度优化。此外还会将训练前的梯度混合到</a:t>
            </a:r>
            <a:r>
              <a:rPr lang="en" altLang="zh-CN" b="0" i="0" dirty="0">
                <a:effectLst/>
                <a:latin typeface="-apple-system"/>
              </a:rPr>
              <a:t>PPO</a:t>
            </a:r>
            <a:r>
              <a:rPr lang="zh-CN" altLang="en-US" b="0" i="0" dirty="0">
                <a:effectLst/>
                <a:latin typeface="-apple-system"/>
              </a:rPr>
              <a:t>梯度中，以维持模型在更多通用</a:t>
            </a:r>
            <a:r>
              <a:rPr lang="en" altLang="zh-CN" b="0" i="0" dirty="0">
                <a:effectLst/>
                <a:latin typeface="-apple-system"/>
              </a:rPr>
              <a:t>NLP</a:t>
            </a:r>
            <a:r>
              <a:rPr lang="zh-CN" altLang="en-US" b="0" i="0" dirty="0">
                <a:effectLst/>
                <a:latin typeface="-apple-system"/>
              </a:rPr>
              <a:t>任务上的性能。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25A7A-7FFC-9147-8C61-52673D400871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3378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b="0" i="0" dirty="0">
                <a:effectLst/>
                <a:latin typeface="-apple-system"/>
              </a:rPr>
              <a:t>KL</a:t>
            </a:r>
            <a:r>
              <a:rPr lang="zh-CN" altLang="en-US" b="0" i="0" dirty="0">
                <a:effectLst/>
                <a:latin typeface="-apple-system"/>
              </a:rPr>
              <a:t>惩罚仍然是为了对减轻奖励模型的过度优化。此外还会将训练前的梯度混合到</a:t>
            </a:r>
            <a:r>
              <a:rPr lang="en" altLang="zh-CN" b="0" i="0" dirty="0">
                <a:effectLst/>
                <a:latin typeface="-apple-system"/>
              </a:rPr>
              <a:t>PPO</a:t>
            </a:r>
            <a:r>
              <a:rPr lang="zh-CN" altLang="en-US" b="0" i="0" dirty="0">
                <a:effectLst/>
                <a:latin typeface="-apple-system"/>
              </a:rPr>
              <a:t>梯度中，以维持模型在更多通用</a:t>
            </a:r>
            <a:r>
              <a:rPr lang="en" altLang="zh-CN" b="0" i="0" dirty="0">
                <a:effectLst/>
                <a:latin typeface="-apple-system"/>
              </a:rPr>
              <a:t>NLP</a:t>
            </a:r>
            <a:r>
              <a:rPr lang="zh-CN" altLang="en-US" b="0" i="0" dirty="0">
                <a:effectLst/>
                <a:latin typeface="-apple-system"/>
              </a:rPr>
              <a:t>任务上的性能。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25A7A-7FFC-9147-8C61-52673D400871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4209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b="0" i="0" dirty="0">
                <a:effectLst/>
                <a:latin typeface="-apple-system"/>
              </a:rPr>
              <a:t>KL</a:t>
            </a:r>
            <a:r>
              <a:rPr lang="zh-CN" altLang="en-US" b="0" i="0" dirty="0">
                <a:effectLst/>
                <a:latin typeface="-apple-system"/>
              </a:rPr>
              <a:t>惩罚仍然是为了对减轻奖励模型的过度优化。此外还会将训练前的梯度混合到</a:t>
            </a:r>
            <a:r>
              <a:rPr lang="en" altLang="zh-CN" b="0" i="0" dirty="0">
                <a:effectLst/>
                <a:latin typeface="-apple-system"/>
              </a:rPr>
              <a:t>PPO</a:t>
            </a:r>
            <a:r>
              <a:rPr lang="zh-CN" altLang="en-US" b="0" i="0" dirty="0">
                <a:effectLst/>
                <a:latin typeface="-apple-system"/>
              </a:rPr>
              <a:t>梯度中，以维持模型在更多通用</a:t>
            </a:r>
            <a:r>
              <a:rPr lang="en" altLang="zh-CN" b="0" i="0" dirty="0">
                <a:effectLst/>
                <a:latin typeface="-apple-system"/>
              </a:rPr>
              <a:t>NLP</a:t>
            </a:r>
            <a:r>
              <a:rPr lang="zh-CN" altLang="en-US" b="0" i="0" dirty="0">
                <a:effectLst/>
                <a:latin typeface="-apple-system"/>
              </a:rPr>
              <a:t>任务上的性能。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25A7A-7FFC-9147-8C61-52673D400871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8690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7447F0-69F6-9ED4-552E-7168E84A13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24253EC-6C50-B6FE-FC4C-F330A0166D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2FCE5B-1F2F-350D-4C22-0D29AED99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FBB3-136D-764A-9E10-5D8CD9D463B8}" type="datetimeFigureOut">
              <a:rPr kumimoji="1" lang="zh-CN" altLang="en-US" smtClean="0"/>
              <a:t>2023/4/4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D191D3-F082-0589-0CF4-C9A557584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C4844D-25A4-0972-4457-FD5F2F92D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18342-409C-E34E-9534-B9E4824F36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9009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63E3D2-6CD4-0C51-88D5-93312AAC7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9FFF490-13E3-F9B1-B671-AAF89461E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253FBD-522E-32B6-AE89-D991E1ADB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FBB3-136D-764A-9E10-5D8CD9D463B8}" type="datetimeFigureOut">
              <a:rPr kumimoji="1" lang="zh-CN" altLang="en-US" smtClean="0"/>
              <a:t>2023/4/4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DC92B2-CB1A-F6E3-A4E0-C0614D4D8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6F85BE-634E-8B00-DB05-EAA93FE45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18342-409C-E34E-9534-B9E4824F36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5504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5382171-209D-E358-E656-FFA4A4653F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B842BC8-ECFD-DC46-A234-2F04D5BF66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C65FD9-9289-D403-92D1-B9139ABC3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FBB3-136D-764A-9E10-5D8CD9D463B8}" type="datetimeFigureOut">
              <a:rPr kumimoji="1" lang="zh-CN" altLang="en-US" smtClean="0"/>
              <a:t>2023/4/4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0E3C6E-6B38-49F9-4DBC-014A7F6FE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094183-3F65-678B-8FC6-8CC77240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18342-409C-E34E-9534-B9E4824F36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6215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64EE60-91E1-B244-DC67-80E418680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F5273A-F05F-E940-02C7-2E558CED8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9AFD3B-A41A-C2B2-A681-6970BF9CC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FBB3-136D-764A-9E10-5D8CD9D463B8}" type="datetimeFigureOut">
              <a:rPr kumimoji="1" lang="zh-CN" altLang="en-US" smtClean="0"/>
              <a:t>2023/4/4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83DA9A-C824-D043-B12C-8FDA744C8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74F51B-A1BE-452E-BBAD-9F89E9676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18342-409C-E34E-9534-B9E4824F36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0640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9484F-6758-08FF-BA31-4C565221B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8AFDED-F60E-E166-4240-C20E0DDBAA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A5C0D8-8CA7-B321-271E-480DCB94A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FBB3-136D-764A-9E10-5D8CD9D463B8}" type="datetimeFigureOut">
              <a:rPr kumimoji="1" lang="zh-CN" altLang="en-US" smtClean="0"/>
              <a:t>2023/4/4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0A7C05-EB9F-3C25-FC82-178364F63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A8E817-7D3B-B9FA-9B51-3BC151A9F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18342-409C-E34E-9534-B9E4824F36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2259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841D1A-B844-96D5-EDE6-BB54E9A6A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1BE59E-FB7A-8AAF-5FA0-09C48CD86F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E55B77-B1B8-C74F-BB6A-679341959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CBD6676-B494-5DA7-12B7-076421A92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FBB3-136D-764A-9E10-5D8CD9D463B8}" type="datetimeFigureOut">
              <a:rPr kumimoji="1" lang="zh-CN" altLang="en-US" smtClean="0"/>
              <a:t>2023/4/4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E5A47BA-5041-4BD2-0C51-74971F8EE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2B21493-312D-41FD-FE01-B287DC77E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18342-409C-E34E-9534-B9E4824F36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4644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D815D9-B814-BE25-4176-979631471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194896-EBD9-C917-4023-DDD5E8CB48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63B64D1-15E8-636A-686B-F3D6D9B47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7722CE-6F2F-0CC2-628F-889D5026F2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CEB948D-CD36-4D26-5AFE-BAB7FAD3F0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D0BDD62-FFE9-DF05-8D23-6216F84D0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FBB3-136D-764A-9E10-5D8CD9D463B8}" type="datetimeFigureOut">
              <a:rPr kumimoji="1" lang="zh-CN" altLang="en-US" smtClean="0"/>
              <a:t>2023/4/4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032765E-CC74-F8E5-3926-2131AC539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9C00890-8598-B7F9-C9FD-CBC4059B4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18342-409C-E34E-9534-B9E4824F36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2631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EF4BF2-3288-679F-DD93-07B871CC2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5A28E8D-BAC7-BCD5-7CA9-DBCA57E52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FBB3-136D-764A-9E10-5D8CD9D463B8}" type="datetimeFigureOut">
              <a:rPr kumimoji="1" lang="zh-CN" altLang="en-US" smtClean="0"/>
              <a:t>2023/4/4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4574249-1083-76A9-BB82-50616EA62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331F701-20F5-3D8B-C063-31D0FF8DD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18342-409C-E34E-9534-B9E4824F36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41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1F77876-CF49-C2E5-1C0F-FC16F3EFA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FBB3-136D-764A-9E10-5D8CD9D463B8}" type="datetimeFigureOut">
              <a:rPr kumimoji="1" lang="zh-CN" altLang="en-US" smtClean="0"/>
              <a:t>2023/4/4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8753BF8-3D81-7C45-E72E-0410DFDC0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B43725-E8E4-2D6E-1EDC-4EED0698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18342-409C-E34E-9534-B9E4824F36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9881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EE5D4E-4D29-55EF-F8D6-DEE540850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8CE386-8B0D-B019-1CA6-8322DF5A7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693384-0F05-02C2-E585-DAAF152C71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9BE8C4D-CA78-0E3F-143D-FBC89CADD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FBB3-136D-764A-9E10-5D8CD9D463B8}" type="datetimeFigureOut">
              <a:rPr kumimoji="1" lang="zh-CN" altLang="en-US" smtClean="0"/>
              <a:t>2023/4/4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FFFEEFC-65D8-9026-4136-CF4AB5AEA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42113C-35EC-569F-8D08-F1E49E4BC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18342-409C-E34E-9534-B9E4824F36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6279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8055F5-94A2-44FB-D57F-E86DC4AE9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F2BBBC2-299B-A821-71DA-A9E76776B5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380722E-A7BC-4FD0-4D38-13AE3B018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CD1D2D-65F9-D42D-3D18-2F732395E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FBB3-136D-764A-9E10-5D8CD9D463B8}" type="datetimeFigureOut">
              <a:rPr kumimoji="1" lang="zh-CN" altLang="en-US" smtClean="0"/>
              <a:t>2023/4/4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FA9BC-AFE3-EB1F-5274-BE831F7A0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DFF805-EDD9-9266-2E66-961991B3F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18342-409C-E34E-9534-B9E4824F36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9141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1D26D51-7135-FB8B-22EB-1FD01877C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15EECC-A71E-2E24-C265-F0EF7108D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1153D2-C912-BB30-D9B2-D7447BE4EA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7FBB3-136D-764A-9E10-5D8CD9D463B8}" type="datetimeFigureOut">
              <a:rPr kumimoji="1" lang="zh-CN" altLang="en-US" smtClean="0"/>
              <a:t>2023/4/4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D9F77B-C7BC-CC1B-FD6A-186C46177C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AA9176-40C1-4E14-400F-4F2CC5377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18342-409C-E34E-9534-B9E4824F36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10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transformers/model_doc/ctrl.html" TargetMode="External"/><Relationship Id="rId13" Type="http://schemas.openxmlformats.org/officeDocument/2006/relationships/hyperlink" Target="https://huggingface.co/transformers/model_doc/mbart.html" TargetMode="External"/><Relationship Id="rId3" Type="http://schemas.openxmlformats.org/officeDocument/2006/relationships/hyperlink" Target="https://huggingface.co/transformers/model_doc/albert.html" TargetMode="External"/><Relationship Id="rId7" Type="http://schemas.openxmlformats.org/officeDocument/2006/relationships/hyperlink" Target="https://huggingface.co/transformers/model_doc/roberta.html" TargetMode="External"/><Relationship Id="rId12" Type="http://schemas.openxmlformats.org/officeDocument/2006/relationships/hyperlink" Target="https://huggingface.co/transformers/model_doc/bart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uggingface.co/transformers/model_doc/electra.html" TargetMode="External"/><Relationship Id="rId11" Type="http://schemas.openxmlformats.org/officeDocument/2006/relationships/hyperlink" Target="https://huggingface.co/transformers/model_doc/transfo-xl.html" TargetMode="External"/><Relationship Id="rId5" Type="http://schemas.openxmlformats.org/officeDocument/2006/relationships/hyperlink" Target="https://huggingface.co/transformers/model_doc/distilbert.html" TargetMode="External"/><Relationship Id="rId15" Type="http://schemas.openxmlformats.org/officeDocument/2006/relationships/hyperlink" Target="https://huggingface.co/transformers/model_doc/t5.html" TargetMode="External"/><Relationship Id="rId10" Type="http://schemas.openxmlformats.org/officeDocument/2006/relationships/hyperlink" Target="https://huggingface.co/transformers/model_doc/gpt2.html" TargetMode="External"/><Relationship Id="rId4" Type="http://schemas.openxmlformats.org/officeDocument/2006/relationships/hyperlink" Target="https://huggingface.co/transformers/model_doc/bert.html" TargetMode="External"/><Relationship Id="rId9" Type="http://schemas.openxmlformats.org/officeDocument/2006/relationships/hyperlink" Target="https://huggingface.co/docs/transformers/model_doc/openai-gpt" TargetMode="External"/><Relationship Id="rId14" Type="http://schemas.openxmlformats.org/officeDocument/2006/relationships/hyperlink" Target="https://huggingface.co/transformers/model_doc/marian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694F55-D3CE-9914-EC35-3C088EBD14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err="1"/>
              <a:t>chatgpt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5337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7DE9AA0-698E-9C15-4412-3B25C426CF54}"/>
              </a:ext>
            </a:extLst>
          </p:cNvPr>
          <p:cNvSpPr txBox="1"/>
          <p:nvPr/>
        </p:nvSpPr>
        <p:spPr>
          <a:xfrm>
            <a:off x="728663" y="614363"/>
            <a:ext cx="5100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FLAN</a:t>
            </a:r>
            <a:r>
              <a:rPr kumimoji="1" lang="zh-CN" altLang="en-US" dirty="0"/>
              <a:t>（</a:t>
            </a:r>
            <a:r>
              <a:rPr lang="en" altLang="zh-CN" b="1" i="0" dirty="0">
                <a:solidFill>
                  <a:srgbClr val="4D4D4D"/>
                </a:solidFill>
                <a:effectLst/>
                <a:latin typeface="-apple-system"/>
              </a:rPr>
              <a:t>Finetuned Language Models Are Zero-Shot </a:t>
            </a:r>
            <a:r>
              <a:rPr kumimoji="1" lang="zh-CN" altLang="en-US" dirty="0"/>
              <a:t>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327830-3AB4-0735-AE92-0EA1660C2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3" y="983694"/>
            <a:ext cx="11376383" cy="387405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D40559A-8B40-D6CB-FE1A-1CFF12FF097F}"/>
              </a:ext>
            </a:extLst>
          </p:cNvPr>
          <p:cNvSpPr txBox="1"/>
          <p:nvPr/>
        </p:nvSpPr>
        <p:spPr>
          <a:xfrm>
            <a:off x="838521" y="4857749"/>
            <a:ext cx="1103632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dirty="0">
                <a:effectLst/>
                <a:latin typeface="-apple-system"/>
              </a:rPr>
              <a:t>Fine-tuning</a:t>
            </a:r>
            <a:r>
              <a:rPr lang="zh-CN" altLang="en" b="0" i="0" dirty="0">
                <a:effectLst/>
                <a:latin typeface="-apple-system"/>
              </a:rPr>
              <a:t>：</a:t>
            </a:r>
            <a:r>
              <a:rPr lang="zh-CN" altLang="en-US" b="0" i="0" dirty="0">
                <a:effectLst/>
                <a:latin typeface="-apple-system"/>
              </a:rPr>
              <a:t>先在大规模语料上进行预训练，然后再在某个下游任务上进行微调，如</a:t>
            </a:r>
            <a:r>
              <a:rPr lang="en" altLang="zh-CN" b="0" i="0" dirty="0">
                <a:effectLst/>
                <a:latin typeface="-apple-system"/>
              </a:rPr>
              <a:t>BERT</a:t>
            </a:r>
            <a:r>
              <a:rPr lang="zh-CN" altLang="en" b="0" i="0" dirty="0">
                <a:effectLst/>
                <a:latin typeface="-apple-system"/>
              </a:rPr>
              <a:t>、</a:t>
            </a:r>
            <a:r>
              <a:rPr lang="en" altLang="zh-CN" b="0" i="0" dirty="0">
                <a:effectLst/>
                <a:latin typeface="-apple-system"/>
              </a:rPr>
              <a:t>T5</a:t>
            </a:r>
            <a:r>
              <a:rPr lang="zh-CN" altLang="en" b="0" i="0" dirty="0">
                <a:effectLst/>
                <a:latin typeface="-apple-system"/>
              </a:rPr>
              <a:t>；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dirty="0">
                <a:effectLst/>
                <a:latin typeface="-apple-system"/>
              </a:rPr>
              <a:t>Prompt-tuning</a:t>
            </a:r>
            <a:r>
              <a:rPr lang="zh-CN" altLang="en" b="0" i="0" dirty="0">
                <a:effectLst/>
                <a:latin typeface="-apple-system"/>
              </a:rPr>
              <a:t>：</a:t>
            </a:r>
            <a:r>
              <a:rPr lang="zh-CN" altLang="en-US" b="0" i="0" dirty="0">
                <a:effectLst/>
                <a:latin typeface="-apple-system"/>
              </a:rPr>
              <a:t>先选择某个通用的大规模预训练模型，然后为具体的任务生成一个</a:t>
            </a:r>
            <a:r>
              <a:rPr lang="en" altLang="zh-CN" b="0" i="0" dirty="0">
                <a:effectLst/>
                <a:latin typeface="-apple-system"/>
              </a:rPr>
              <a:t>prompt</a:t>
            </a:r>
            <a:r>
              <a:rPr lang="zh-CN" altLang="en-US" b="0" i="0" dirty="0">
                <a:effectLst/>
                <a:latin typeface="-apple-system"/>
              </a:rPr>
              <a:t>模板以适应大模型进行微调，如</a:t>
            </a:r>
            <a:r>
              <a:rPr lang="en" altLang="zh-CN" b="0" i="0" dirty="0">
                <a:effectLst/>
                <a:latin typeface="-apple-system"/>
              </a:rPr>
              <a:t>GPT-3</a:t>
            </a:r>
            <a:r>
              <a:rPr lang="zh-CN" altLang="en" b="0" i="0" dirty="0">
                <a:effectLst/>
                <a:latin typeface="-apple-system"/>
              </a:rPr>
              <a:t>；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dirty="0">
                <a:effectLst/>
                <a:latin typeface="-apple-system"/>
              </a:rPr>
              <a:t>Instruction-tuning</a:t>
            </a:r>
            <a:r>
              <a:rPr lang="zh-CN" altLang="en" b="0" i="0" dirty="0">
                <a:effectLst/>
                <a:latin typeface="-apple-system"/>
              </a:rPr>
              <a:t>：</a:t>
            </a:r>
            <a:r>
              <a:rPr lang="zh-CN" altLang="en-US" b="0" i="0" dirty="0">
                <a:effectLst/>
                <a:latin typeface="-apple-system"/>
              </a:rPr>
              <a:t>仍然在预训练语言模型的基础上，先在多个已知任务上进行微调（通过自然语言的形式），然后再推理某个新任务上进行</a:t>
            </a:r>
            <a:r>
              <a:rPr lang="en" altLang="zh-CN" b="0" i="0" dirty="0">
                <a:effectLst/>
                <a:latin typeface="-apple-system"/>
              </a:rPr>
              <a:t>zero-shot</a:t>
            </a:r>
            <a:r>
              <a:rPr lang="zh-CN" altLang="en" b="0" i="0" dirty="0">
                <a:effectLst/>
                <a:latin typeface="-apple-system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523851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694F55-D3CE-9914-EC35-3C088EBD14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强化学习</a:t>
            </a:r>
          </a:p>
        </p:txBody>
      </p:sp>
    </p:spTree>
    <p:extLst>
      <p:ext uri="{BB962C8B-B14F-4D97-AF65-F5344CB8AC3E}">
        <p14:creationId xmlns:p14="http://schemas.microsoft.com/office/powerpoint/2010/main" val="1781372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7DE9AA0-698E-9C15-4412-3B25C426CF54}"/>
              </a:ext>
            </a:extLst>
          </p:cNvPr>
          <p:cNvSpPr txBox="1"/>
          <p:nvPr/>
        </p:nvSpPr>
        <p:spPr>
          <a:xfrm>
            <a:off x="728663" y="614363"/>
            <a:ext cx="5100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PPO</a:t>
            </a:r>
            <a:r>
              <a:rPr kumimoji="1" lang="zh-CN" altLang="en-US" dirty="0"/>
              <a:t>（</a:t>
            </a:r>
            <a:r>
              <a:rPr lang="en" altLang="zh-CN" sz="1800" dirty="0">
                <a:effectLst/>
                <a:latin typeface="CMR17"/>
              </a:rPr>
              <a:t>Proximal Policy Optimization Algorithms </a:t>
            </a:r>
            <a:r>
              <a:rPr lang="en" altLang="zh-CN" b="1" i="0" dirty="0">
                <a:solidFill>
                  <a:srgbClr val="4D4D4D"/>
                </a:solidFill>
                <a:effectLst/>
                <a:latin typeface="-apple-system"/>
              </a:rPr>
              <a:t> </a:t>
            </a:r>
            <a:r>
              <a:rPr kumimoji="1" lang="zh-CN" altLang="en-US" dirty="0"/>
              <a:t>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B279278-C85E-7BB5-6A8B-54043A4BE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41" y="1223320"/>
            <a:ext cx="4389832" cy="243764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EC4655D-2820-D711-9B59-19450E920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41" y="3818786"/>
            <a:ext cx="4253908" cy="30282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D6BC786-D09F-D1F4-001A-49FC0A7DF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23320"/>
            <a:ext cx="4565822" cy="324763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4162B5A-6779-FAE8-762F-9CC2EE178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281" y="4596657"/>
            <a:ext cx="4565822" cy="207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95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7DE9AA0-698E-9C15-4412-3B25C426CF54}"/>
              </a:ext>
            </a:extLst>
          </p:cNvPr>
          <p:cNvSpPr txBox="1"/>
          <p:nvPr/>
        </p:nvSpPr>
        <p:spPr>
          <a:xfrm>
            <a:off x="728663" y="614363"/>
            <a:ext cx="5100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RLHF</a:t>
            </a:r>
            <a:r>
              <a:rPr kumimoji="1" lang="zh-CN" altLang="en-US" dirty="0"/>
              <a:t>（</a:t>
            </a:r>
            <a:r>
              <a:rPr lang="en" altLang="zh-CN" b="1" i="0" dirty="0">
                <a:solidFill>
                  <a:srgbClr val="4D4D4D"/>
                </a:solidFill>
                <a:effectLst/>
                <a:latin typeface="-apple-system"/>
              </a:rPr>
              <a:t>Fine-Tuning Language Models from Human</a:t>
            </a:r>
            <a:r>
              <a:rPr kumimoji="1" lang="zh-CN" altLang="en-US" dirty="0"/>
              <a:t>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AC0E413-C089-8A05-15AF-344A69AE0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82" y="971549"/>
            <a:ext cx="5728191" cy="378580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D53D129-B6B8-FE15-2EFB-7B19471720D9}"/>
              </a:ext>
            </a:extLst>
          </p:cNvPr>
          <p:cNvSpPr txBox="1"/>
          <p:nvPr/>
        </p:nvSpPr>
        <p:spPr>
          <a:xfrm>
            <a:off x="6096000" y="610888"/>
            <a:ext cx="609805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从数据集中采样</a:t>
            </a:r>
            <a:r>
              <a:rPr lang="en" altLang="zh-CN" b="0" i="0" dirty="0">
                <a:effectLst/>
                <a:latin typeface="-apple-system"/>
              </a:rPr>
              <a:t>context x</a:t>
            </a:r>
            <a:r>
              <a:rPr lang="zh-CN" altLang="en" b="0" i="0" dirty="0">
                <a:effectLst/>
                <a:latin typeface="-apple-system"/>
              </a:rPr>
              <a:t>，</a:t>
            </a:r>
            <a:r>
              <a:rPr lang="zh-CN" altLang="en-US" b="0" i="0" dirty="0">
                <a:effectLst/>
                <a:latin typeface="-apple-system"/>
              </a:rPr>
              <a:t>并使用</a:t>
            </a:r>
            <a:r>
              <a:rPr lang="en" altLang="zh-CN" b="0" i="0" dirty="0">
                <a:effectLst/>
                <a:latin typeface="-apple-system"/>
              </a:rPr>
              <a:t>policy</a:t>
            </a:r>
            <a:r>
              <a:rPr lang="zh-CN" altLang="en-US" b="0" i="0" dirty="0">
                <a:effectLst/>
                <a:latin typeface="-apple-system"/>
              </a:rPr>
              <a:t>网络得到</a:t>
            </a:r>
            <a:r>
              <a:rPr lang="en-US" altLang="zh-CN" b="0" i="0" dirty="0">
                <a:effectLst/>
                <a:latin typeface="-apple-system"/>
              </a:rPr>
              <a:t>4</a:t>
            </a:r>
            <a:r>
              <a:rPr lang="zh-CN" altLang="en-US" b="0" i="0" dirty="0">
                <a:effectLst/>
                <a:latin typeface="-apple-system"/>
              </a:rPr>
              <a:t>种句子，即（</a:t>
            </a:r>
            <a:r>
              <a:rPr lang="en" altLang="zh-CN" b="0" i="0" dirty="0">
                <a:effectLst/>
                <a:latin typeface="-apple-system"/>
              </a:rPr>
              <a:t>x</a:t>
            </a:r>
            <a:r>
              <a:rPr lang="zh-CN" altLang="en" b="0" i="0" dirty="0">
                <a:effectLst/>
                <a:latin typeface="-apple-system"/>
              </a:rPr>
              <a:t>、</a:t>
            </a:r>
            <a:r>
              <a:rPr lang="en" altLang="zh-CN" b="0" i="0" dirty="0">
                <a:effectLst/>
                <a:latin typeface="-apple-system"/>
              </a:rPr>
              <a:t>y0</a:t>
            </a:r>
            <a:r>
              <a:rPr lang="zh-CN" altLang="en" b="0" i="0" dirty="0">
                <a:effectLst/>
                <a:latin typeface="-apple-system"/>
              </a:rPr>
              <a:t>、</a:t>
            </a:r>
            <a:r>
              <a:rPr lang="en" altLang="zh-CN" b="0" i="0" dirty="0">
                <a:effectLst/>
                <a:latin typeface="-apple-system"/>
              </a:rPr>
              <a:t>y1</a:t>
            </a:r>
            <a:r>
              <a:rPr lang="zh-CN" altLang="en" b="0" i="0" dirty="0">
                <a:effectLst/>
                <a:latin typeface="-apple-system"/>
              </a:rPr>
              <a:t>、</a:t>
            </a:r>
            <a:r>
              <a:rPr lang="en" altLang="zh-CN" b="0" i="0" dirty="0">
                <a:effectLst/>
                <a:latin typeface="-apple-system"/>
              </a:rPr>
              <a:t>y2</a:t>
            </a:r>
            <a:r>
              <a:rPr lang="zh-CN" altLang="en" b="0" i="0" dirty="0">
                <a:effectLst/>
                <a:latin typeface="-apple-system"/>
              </a:rPr>
              <a:t>、</a:t>
            </a:r>
            <a:r>
              <a:rPr lang="en" altLang="zh-CN" b="0" i="0" dirty="0">
                <a:effectLst/>
                <a:latin typeface="-apple-system"/>
              </a:rPr>
              <a:t>y3</a:t>
            </a:r>
            <a:r>
              <a:rPr lang="zh-CN" altLang="en" b="0" i="0" dirty="0">
                <a:effectLst/>
                <a:latin typeface="-apple-system"/>
              </a:rPr>
              <a:t>），</a:t>
            </a:r>
            <a:r>
              <a:rPr lang="zh-CN" altLang="en-US" b="0" i="0" dirty="0">
                <a:effectLst/>
                <a:latin typeface="-apple-system"/>
              </a:rPr>
              <a:t>其中</a:t>
            </a:r>
            <a:r>
              <a:rPr lang="en" altLang="zh-CN" b="0" i="0" dirty="0">
                <a:effectLst/>
                <a:latin typeface="-apple-system"/>
              </a:rPr>
              <a:t>y</a:t>
            </a:r>
            <a:r>
              <a:rPr lang="zh-CN" altLang="en-US" b="0" i="0" dirty="0">
                <a:effectLst/>
                <a:latin typeface="-apple-system"/>
              </a:rPr>
              <a:t>的下标表示让人类的优先级排序。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训练</a:t>
            </a:r>
            <a:r>
              <a:rPr lang="en" altLang="zh-CN" b="0" i="0" dirty="0">
                <a:effectLst/>
                <a:latin typeface="-apple-system"/>
              </a:rPr>
              <a:t>policy</a:t>
            </a:r>
            <a:r>
              <a:rPr lang="zh-CN" altLang="en-US" b="0" i="0" dirty="0">
                <a:effectLst/>
                <a:latin typeface="-apple-system"/>
              </a:rPr>
              <a:t>网络。从人类标注数据中进行训练，其中</a:t>
            </a:r>
            <a:r>
              <a:rPr lang="en" altLang="zh-CN" b="0" i="0" dirty="0">
                <a:effectLst/>
                <a:latin typeface="-apple-system"/>
              </a:rPr>
              <a:t>r</a:t>
            </a:r>
            <a:r>
              <a:rPr lang="zh-CN" altLang="en-US" b="0" i="0" dirty="0">
                <a:effectLst/>
                <a:latin typeface="-apple-system"/>
              </a:rPr>
              <a:t>是奖励模型的分数，该</a:t>
            </a:r>
            <a:r>
              <a:rPr lang="en" altLang="zh-CN" b="0" i="0" dirty="0">
                <a:effectLst/>
                <a:latin typeface="-apple-system"/>
              </a:rPr>
              <a:t>loss</a:t>
            </a:r>
            <a:r>
              <a:rPr lang="zh-CN" altLang="en-US" b="0" i="0" dirty="0">
                <a:effectLst/>
                <a:latin typeface="-apple-system"/>
              </a:rPr>
              <a:t>尝试让人类更喜欢的句子得分更高，从而来微调</a:t>
            </a:r>
            <a:r>
              <a:rPr lang="en" altLang="zh-CN" b="0" i="0" dirty="0">
                <a:effectLst/>
                <a:latin typeface="-apple-system"/>
              </a:rPr>
              <a:t>policy</a:t>
            </a:r>
            <a:r>
              <a:rPr lang="zh-CN" altLang="en-US" b="0" i="0" dirty="0">
                <a:effectLst/>
                <a:latin typeface="-apple-system"/>
              </a:rPr>
              <a:t>生成更符合人类偏好的句子。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4D291AA-0EA5-87EB-9039-81F38B51A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773" y="2476500"/>
            <a:ext cx="5067300" cy="9525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688E8C-04EF-4BEF-2F1E-14591D02A0D2}"/>
              </a:ext>
            </a:extLst>
          </p:cNvPr>
          <p:cNvSpPr txBox="1"/>
          <p:nvPr/>
        </p:nvSpPr>
        <p:spPr>
          <a:xfrm>
            <a:off x="6096000" y="3429000"/>
            <a:ext cx="61289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-apple-system"/>
              </a:rPr>
              <a:t>训练奖励模型， 其中为了分布变化太远，会额外添加一个带有期望</a:t>
            </a:r>
            <a:r>
              <a:rPr lang="en" altLang="zh-CN" b="0" i="0" dirty="0">
                <a:effectLst/>
                <a:latin typeface="-apple-system"/>
              </a:rPr>
              <a:t>KL</a:t>
            </a:r>
            <a:r>
              <a:rPr lang="zh-CN" altLang="en-US" b="0" i="0" dirty="0">
                <a:effectLst/>
                <a:latin typeface="-apple-system"/>
              </a:rPr>
              <a:t>惩罚。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62A79A4-6C25-830E-5F69-EF63E9350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1595" y="4199489"/>
            <a:ext cx="36068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816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7DE9AA0-698E-9C15-4412-3B25C426CF54}"/>
              </a:ext>
            </a:extLst>
          </p:cNvPr>
          <p:cNvSpPr txBox="1"/>
          <p:nvPr/>
        </p:nvSpPr>
        <p:spPr>
          <a:xfrm>
            <a:off x="728663" y="614363"/>
            <a:ext cx="5100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1" i="0" dirty="0">
                <a:solidFill>
                  <a:srgbClr val="4D4D4D"/>
                </a:solidFill>
                <a:effectLst/>
                <a:latin typeface="-apple-system"/>
              </a:rPr>
              <a:t>Learning to Summarize with Human </a:t>
            </a:r>
            <a:r>
              <a:rPr lang="en" altLang="zh-CN" b="1" i="0" dirty="0" err="1">
                <a:solidFill>
                  <a:srgbClr val="4D4D4D"/>
                </a:solidFill>
                <a:effectLst/>
                <a:latin typeface="-apple-system"/>
              </a:rPr>
              <a:t>Feedb</a:t>
            </a:r>
            <a:r>
              <a:rPr kumimoji="1" lang="en-US" altLang="zh-CN" b="1" i="0" dirty="0">
                <a:solidFill>
                  <a:srgbClr val="4D4D4D"/>
                </a:solidFill>
                <a:effectLst/>
                <a:latin typeface="-apple-system"/>
              </a:rPr>
              <a:t>ack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59D7FD-6B05-C514-B9FC-C5B963EE1DD2}"/>
              </a:ext>
            </a:extLst>
          </p:cNvPr>
          <p:cNvSpPr txBox="1"/>
          <p:nvPr/>
        </p:nvSpPr>
        <p:spPr>
          <a:xfrm>
            <a:off x="602393" y="5267749"/>
            <a:ext cx="113589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随后的这份工作会更为贴近</a:t>
            </a:r>
            <a:r>
              <a:rPr lang="en" altLang="zh-CN" b="0" i="0" dirty="0" err="1">
                <a:solidFill>
                  <a:srgbClr val="4D4D4D"/>
                </a:solidFill>
                <a:effectLst/>
                <a:latin typeface="-apple-system"/>
              </a:rPr>
              <a:t>instructGPT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和</a:t>
            </a:r>
            <a:r>
              <a:rPr lang="en" altLang="zh-CN" b="0" i="0" dirty="0" err="1">
                <a:solidFill>
                  <a:srgbClr val="4D4D4D"/>
                </a:solidFill>
                <a:effectLst/>
                <a:latin typeface="-apple-system"/>
              </a:rPr>
              <a:t>chatGPT</a:t>
            </a:r>
            <a:r>
              <a:rPr lang="zh-CN" altLang="en" b="0" i="0" dirty="0">
                <a:solidFill>
                  <a:srgbClr val="4D4D4D"/>
                </a:solidFill>
                <a:effectLst/>
                <a:latin typeface="-apple-system"/>
              </a:rPr>
              <a:t>，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其提出主要按照人类偏好的</a:t>
            </a:r>
            <a:r>
              <a:rPr lang="en" altLang="zh-CN" b="0" i="0" dirty="0">
                <a:solidFill>
                  <a:srgbClr val="4D4D4D"/>
                </a:solidFill>
                <a:effectLst/>
                <a:latin typeface="-apple-system"/>
              </a:rPr>
              <a:t>summarization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场景中。其模型框架架构如下图所示，和</a:t>
            </a:r>
            <a:r>
              <a:rPr lang="en" altLang="zh-CN" b="0" i="0" dirty="0" err="1">
                <a:solidFill>
                  <a:srgbClr val="4D4D4D"/>
                </a:solidFill>
                <a:effectLst/>
                <a:latin typeface="-apple-system"/>
              </a:rPr>
              <a:t>instructGPT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类似，主要分为三步：先收集人类在成对摘要上偏好的数据集，然后通过监督学习训练一个奖励模型（</a:t>
            </a:r>
            <a:r>
              <a:rPr lang="en" altLang="zh-CN" b="0" i="0" dirty="0">
                <a:solidFill>
                  <a:srgbClr val="4D4D4D"/>
                </a:solidFill>
                <a:effectLst/>
                <a:latin typeface="-apple-system"/>
              </a:rPr>
              <a:t>RM</a:t>
            </a:r>
            <a:r>
              <a:rPr lang="zh-CN" altLang="en" b="0" i="0" dirty="0">
                <a:solidFill>
                  <a:srgbClr val="4D4D4D"/>
                </a:solidFill>
                <a:effectLst/>
                <a:latin typeface="-apple-system"/>
              </a:rPr>
              <a:t>）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来预测人类偏好的摘要。最后，利用奖励模型</a:t>
            </a:r>
            <a:r>
              <a:rPr lang="en" altLang="zh-CN" b="0" i="0" dirty="0">
                <a:solidFill>
                  <a:srgbClr val="4D4D4D"/>
                </a:solidFill>
                <a:effectLst/>
                <a:latin typeface="-apple-system"/>
              </a:rPr>
              <a:t>RM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给出的分数去微调生成摘要的大模型，以上模型都基于</a:t>
            </a:r>
            <a:r>
              <a:rPr lang="en" altLang="zh-CN" b="0" i="0" dirty="0">
                <a:solidFill>
                  <a:srgbClr val="4D4D4D"/>
                </a:solidFill>
                <a:effectLst/>
                <a:latin typeface="-apple-system"/>
              </a:rPr>
              <a:t>GPT-3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进行微调。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1E8CC4-A372-B584-DF00-090053FCC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3" y="1235236"/>
            <a:ext cx="6448168" cy="378097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841BA97-16A9-19FD-5EDA-BF821D13E1E0}"/>
              </a:ext>
            </a:extLst>
          </p:cNvPr>
          <p:cNvSpPr txBox="1"/>
          <p:nvPr/>
        </p:nvSpPr>
        <p:spPr>
          <a:xfrm>
            <a:off x="6953765" y="614363"/>
            <a:ext cx="50075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dirty="0">
                <a:effectLst/>
                <a:latin typeface="-apple-system"/>
              </a:rPr>
              <a:t>Collect human feedback</a:t>
            </a:r>
            <a:r>
              <a:rPr lang="zh-CN" altLang="en" b="0" i="0" dirty="0">
                <a:effectLst/>
                <a:latin typeface="-apple-system"/>
              </a:rPr>
              <a:t>。</a:t>
            </a:r>
            <a:r>
              <a:rPr lang="zh-CN" altLang="en-US" b="0" i="0" dirty="0">
                <a:effectLst/>
                <a:latin typeface="-apple-system"/>
              </a:rPr>
              <a:t>来自</a:t>
            </a:r>
            <a:r>
              <a:rPr lang="en" altLang="zh-CN" b="0" i="0" dirty="0" err="1">
                <a:effectLst/>
                <a:latin typeface="-apple-system"/>
              </a:rPr>
              <a:t>reddit.com</a:t>
            </a:r>
            <a:r>
              <a:rPr lang="zh-CN" altLang="en-US" b="0" i="0" dirty="0">
                <a:effectLst/>
                <a:latin typeface="-apple-system"/>
              </a:rPr>
              <a:t>的</a:t>
            </a:r>
            <a:r>
              <a:rPr lang="en-US" altLang="zh-CN" b="0" i="0" dirty="0">
                <a:effectLst/>
                <a:latin typeface="-apple-system"/>
              </a:rPr>
              <a:t>300</a:t>
            </a:r>
            <a:r>
              <a:rPr lang="zh-CN" altLang="en-US" b="0" i="0" dirty="0">
                <a:effectLst/>
                <a:latin typeface="-apple-system"/>
              </a:rPr>
              <a:t>万篇不同主题的文章以及由原海报撰写的文章摘要，然后由人工标注摘要的顺序。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dirty="0">
                <a:effectLst/>
                <a:latin typeface="-apple-system"/>
              </a:rPr>
              <a:t>Train reward model</a:t>
            </a:r>
            <a:r>
              <a:rPr lang="zh-CN" altLang="en" b="0" i="0" dirty="0">
                <a:effectLst/>
                <a:latin typeface="-apple-system"/>
              </a:rPr>
              <a:t>。</a:t>
            </a:r>
            <a:r>
              <a:rPr lang="zh-CN" altLang="en-US" b="0" i="0" dirty="0">
                <a:effectLst/>
                <a:latin typeface="-apple-system"/>
              </a:rPr>
              <a:t>奖励函数预测摘要之间谁更好，因此利用成对损失函数进行监督训练即可。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D9FC9A1-6830-A36C-5815-8AFF41B1C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831" y="2407946"/>
            <a:ext cx="4661586" cy="30461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DEE9C06-5397-ED42-13E6-9E360E670B69}"/>
              </a:ext>
            </a:extLst>
          </p:cNvPr>
          <p:cNvSpPr txBox="1"/>
          <p:nvPr/>
        </p:nvSpPr>
        <p:spPr>
          <a:xfrm>
            <a:off x="6953765" y="2951210"/>
            <a:ext cx="50075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dirty="0">
                <a:effectLst/>
                <a:latin typeface="-apple-system"/>
              </a:rPr>
              <a:t>Train policy with PPO</a:t>
            </a:r>
            <a:r>
              <a:rPr lang="zh-CN" altLang="en" b="0" i="0" dirty="0">
                <a:effectLst/>
                <a:latin typeface="-apple-system"/>
              </a:rPr>
              <a:t>。</a:t>
            </a:r>
            <a:r>
              <a:rPr lang="zh-CN" altLang="en-US" b="0" i="0" dirty="0">
                <a:effectLst/>
                <a:latin typeface="-apple-system"/>
              </a:rPr>
              <a:t>和前一篇文章一样，利用奖励模型得到一种偏好策略以产生更高质量的摘要结果。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FD449E1-A347-B3B2-A591-8747E739E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831" y="4056062"/>
            <a:ext cx="4475591" cy="42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74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694F55-D3CE-9914-EC35-3C088EBD14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err="1"/>
              <a:t>Chatgpt</a:t>
            </a:r>
            <a:r>
              <a:rPr kumimoji="1" lang="zh-CN" altLang="en-US" dirty="0"/>
              <a:t>训练技术</a:t>
            </a:r>
          </a:p>
        </p:txBody>
      </p:sp>
    </p:spTree>
    <p:extLst>
      <p:ext uri="{BB962C8B-B14F-4D97-AF65-F5344CB8AC3E}">
        <p14:creationId xmlns:p14="http://schemas.microsoft.com/office/powerpoint/2010/main" val="345842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7DE9AA0-698E-9C15-4412-3B25C426CF54}"/>
              </a:ext>
            </a:extLst>
          </p:cNvPr>
          <p:cNvSpPr txBox="1"/>
          <p:nvPr/>
        </p:nvSpPr>
        <p:spPr>
          <a:xfrm>
            <a:off x="728663" y="614363"/>
            <a:ext cx="609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1" i="0" dirty="0" err="1">
                <a:solidFill>
                  <a:srgbClr val="4D4D4D"/>
                </a:solidFill>
                <a:effectLst/>
                <a:latin typeface="-apple-system"/>
              </a:rPr>
              <a:t>instructGPT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（</a:t>
            </a:r>
            <a:r>
              <a:rPr lang="en" altLang="zh-CN" sz="1800" b="0" dirty="0">
                <a:effectLst/>
                <a:latin typeface="NimbusRomNo9L"/>
              </a:rPr>
              <a:t> Training language models to follow instructions with human feedback 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）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841BA97-16A9-19FD-5EDA-BF821D13E1E0}"/>
              </a:ext>
            </a:extLst>
          </p:cNvPr>
          <p:cNvSpPr txBox="1"/>
          <p:nvPr/>
        </p:nvSpPr>
        <p:spPr>
          <a:xfrm>
            <a:off x="6953765" y="614363"/>
            <a:ext cx="50075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监督学习。收集人工编写的期望模型如何输出的数据集，并使用其来训练</a:t>
            </a:r>
            <a:r>
              <a:rPr lang="en" altLang="zh-CN" b="0" i="0" dirty="0">
                <a:effectLst/>
                <a:latin typeface="-apple-system"/>
              </a:rPr>
              <a:t>GPT3</a:t>
            </a:r>
            <a:r>
              <a:rPr lang="zh-CN" altLang="en" b="0" i="0" dirty="0">
                <a:effectLst/>
                <a:latin typeface="-apple-system"/>
              </a:rPr>
              <a:t>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奖励模型。收集人工标注的模型多个输出之间的排序数据集。并训练一个奖励模型，以预测用户更喜欢哪个模型输出。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D9FC9A1-6830-A36C-5815-8AFF41B1C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333" y="2120904"/>
            <a:ext cx="4661586" cy="30461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DEE9C06-5397-ED42-13E6-9E360E670B69}"/>
              </a:ext>
            </a:extLst>
          </p:cNvPr>
          <p:cNvSpPr txBox="1"/>
          <p:nvPr/>
        </p:nvSpPr>
        <p:spPr>
          <a:xfrm>
            <a:off x="6953765" y="2951210"/>
            <a:ext cx="50075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-apple-system"/>
              </a:rPr>
              <a:t>微调</a:t>
            </a:r>
            <a:r>
              <a:rPr lang="en" altLang="zh-CN" b="0" i="0" dirty="0">
                <a:effectLst/>
                <a:latin typeface="-apple-system"/>
              </a:rPr>
              <a:t>GPT3</a:t>
            </a:r>
            <a:r>
              <a:rPr lang="zh-CN" altLang="en" b="0" i="0" dirty="0">
                <a:effectLst/>
                <a:latin typeface="-apple-system"/>
              </a:rPr>
              <a:t>。</a:t>
            </a:r>
            <a:r>
              <a:rPr lang="zh-CN" altLang="en-US" b="0" i="0" dirty="0">
                <a:effectLst/>
                <a:latin typeface="-apple-system"/>
              </a:rPr>
              <a:t>使用这个奖励模型作为奖励函数，以</a:t>
            </a:r>
            <a:r>
              <a:rPr lang="en" altLang="zh-CN" b="0" i="0" dirty="0">
                <a:effectLst/>
                <a:latin typeface="-apple-system"/>
              </a:rPr>
              <a:t>PPO</a:t>
            </a:r>
            <a:r>
              <a:rPr lang="zh-CN" altLang="en-US" b="0" i="0" dirty="0">
                <a:effectLst/>
                <a:latin typeface="-apple-system"/>
              </a:rPr>
              <a:t>的方式，微调监督学习得到的</a:t>
            </a:r>
            <a:r>
              <a:rPr lang="en" altLang="zh-CN" b="0" i="0" dirty="0">
                <a:effectLst/>
                <a:latin typeface="-apple-system"/>
              </a:rPr>
              <a:t>GPT3</a:t>
            </a:r>
            <a:r>
              <a:rPr lang="zh-CN" altLang="en" b="0" i="0" dirty="0">
                <a:effectLst/>
                <a:latin typeface="-apple-system"/>
              </a:rPr>
              <a:t>。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FD449E1-A347-B3B2-A591-8747E739E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831" y="4056062"/>
            <a:ext cx="4475591" cy="42097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7A31DFF-2A2A-AD52-E626-A1E57D8514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081" y="1353028"/>
            <a:ext cx="6481859" cy="438050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6DF9679-2A5B-53A8-9932-6DCE4EB9CC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333" y="2425522"/>
            <a:ext cx="5007576" cy="5381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449B9CF-9E05-0E7C-A9A8-50D25C8778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800" y="5714220"/>
            <a:ext cx="7772400" cy="58501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50A6513-2339-A327-2849-D8955165934A}"/>
              </a:ext>
            </a:extLst>
          </p:cNvPr>
          <p:cNvSpPr txBox="1"/>
          <p:nvPr/>
        </p:nvSpPr>
        <p:spPr>
          <a:xfrm>
            <a:off x="11633887" y="2088547"/>
            <a:ext cx="55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old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5C61D75-AFE4-AE37-394B-B7D5D6FC57C0}"/>
              </a:ext>
            </a:extLst>
          </p:cNvPr>
          <p:cNvSpPr txBox="1"/>
          <p:nvPr/>
        </p:nvSpPr>
        <p:spPr>
          <a:xfrm>
            <a:off x="11522966" y="4095085"/>
            <a:ext cx="55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old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7456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7DE9AA0-698E-9C15-4412-3B25C426CF54}"/>
              </a:ext>
            </a:extLst>
          </p:cNvPr>
          <p:cNvSpPr txBox="1"/>
          <p:nvPr/>
        </p:nvSpPr>
        <p:spPr>
          <a:xfrm>
            <a:off x="728663" y="614363"/>
            <a:ext cx="609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1" i="0" dirty="0" err="1">
                <a:solidFill>
                  <a:srgbClr val="4D4D4D"/>
                </a:solidFill>
                <a:effectLst/>
                <a:latin typeface="-apple-system"/>
              </a:rPr>
              <a:t>instructGPT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（</a:t>
            </a:r>
            <a:r>
              <a:rPr lang="en" altLang="zh-CN" sz="1800" b="0" dirty="0">
                <a:effectLst/>
                <a:latin typeface="NimbusRomNo9L"/>
              </a:rPr>
              <a:t> Training language models to follow instructions with human feedback 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）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CBA894-0021-8BC1-BF66-CA80B7F44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056" y="1469982"/>
            <a:ext cx="9249888" cy="487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14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7DE9AA0-698E-9C15-4412-3B25C426CF54}"/>
              </a:ext>
            </a:extLst>
          </p:cNvPr>
          <p:cNvSpPr txBox="1"/>
          <p:nvPr/>
        </p:nvSpPr>
        <p:spPr>
          <a:xfrm>
            <a:off x="728663" y="614363"/>
            <a:ext cx="609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1" i="0" dirty="0" err="1">
                <a:solidFill>
                  <a:srgbClr val="4D4D4D"/>
                </a:solidFill>
                <a:effectLst/>
                <a:latin typeface="-apple-system"/>
              </a:rPr>
              <a:t>instructGPT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（</a:t>
            </a:r>
            <a:r>
              <a:rPr lang="en" altLang="zh-CN" sz="1800" b="0" dirty="0">
                <a:effectLst/>
                <a:latin typeface="NimbusRomNo9L"/>
              </a:rPr>
              <a:t> Training language models to follow instructions with human feedback 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）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A32348-6C41-4998-D899-D15997594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523" y="1551871"/>
            <a:ext cx="9006445" cy="484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97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694F55-D3CE-9914-EC35-3C088EBD14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err="1"/>
              <a:t>Chatgpt</a:t>
            </a:r>
            <a:r>
              <a:rPr kumimoji="1" lang="zh-CN" altLang="en-US" dirty="0"/>
              <a:t>相关应用场景</a:t>
            </a:r>
          </a:p>
        </p:txBody>
      </p:sp>
    </p:spTree>
    <p:extLst>
      <p:ext uri="{BB962C8B-B14F-4D97-AF65-F5344CB8AC3E}">
        <p14:creationId xmlns:p14="http://schemas.microsoft.com/office/powerpoint/2010/main" val="245968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694F55-D3CE-9914-EC35-3C088EBD14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新的架构</a:t>
            </a:r>
          </a:p>
        </p:txBody>
      </p:sp>
    </p:spTree>
    <p:extLst>
      <p:ext uri="{BB962C8B-B14F-4D97-AF65-F5344CB8AC3E}">
        <p14:creationId xmlns:p14="http://schemas.microsoft.com/office/powerpoint/2010/main" val="912056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7DE9AA0-698E-9C15-4412-3B25C426CF54}"/>
              </a:ext>
            </a:extLst>
          </p:cNvPr>
          <p:cNvSpPr txBox="1"/>
          <p:nvPr/>
        </p:nvSpPr>
        <p:spPr>
          <a:xfrm>
            <a:off x="728663" y="614363"/>
            <a:ext cx="609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1" dirty="0" err="1">
                <a:solidFill>
                  <a:srgbClr val="4D4D4D"/>
                </a:solidFill>
                <a:latin typeface="-apple-system"/>
              </a:rPr>
              <a:t>chat</a:t>
            </a:r>
            <a:r>
              <a:rPr lang="en" altLang="zh-CN" b="1" i="0" dirty="0" err="1">
                <a:solidFill>
                  <a:srgbClr val="4D4D4D"/>
                </a:solidFill>
                <a:effectLst/>
                <a:latin typeface="-apple-system"/>
              </a:rPr>
              <a:t>GPT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F04AC5A-5C12-541A-B0A4-DC025820F69E}"/>
              </a:ext>
            </a:extLst>
          </p:cNvPr>
          <p:cNvSpPr txBox="1"/>
          <p:nvPr/>
        </p:nvSpPr>
        <p:spPr>
          <a:xfrm>
            <a:off x="722871" y="1348081"/>
            <a:ext cx="1088012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人工智能行业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marL="285750" indent="-285750" algn="l">
              <a:buFont typeface="Wingdings" pitchFamily="2" charset="2"/>
              <a:buChar char="Ø"/>
            </a:pP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代码开发</a:t>
            </a:r>
            <a:endParaRPr lang="en-US" altLang="zh-CN" dirty="0">
              <a:solidFill>
                <a:srgbClr val="4D4D4D"/>
              </a:solidFill>
              <a:latin typeface="-apple-system"/>
            </a:endParaRP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altLang="zh-CN" dirty="0" err="1">
                <a:solidFill>
                  <a:srgbClr val="4D4D4D"/>
                </a:solidFill>
                <a:latin typeface="-apple-system"/>
              </a:rPr>
              <a:t>Chatgpt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和具体任务相结合</a:t>
            </a:r>
            <a:endParaRPr lang="en-US" altLang="zh-CN" dirty="0">
              <a:solidFill>
                <a:srgbClr val="4D4D4D"/>
              </a:solidFill>
              <a:latin typeface="-apple-system"/>
            </a:endParaRPr>
          </a:p>
          <a:p>
            <a:pPr marL="285750" indent="-285750" algn="l">
              <a:buFont typeface="Wingdings" pitchFamily="2" charset="2"/>
              <a:buChar char="Ø"/>
            </a:pP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即可以当数据源，也可以直接当任务解决方案（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zero-short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）</a:t>
            </a:r>
            <a:endParaRPr lang="en-US" altLang="zh-CN" dirty="0">
              <a:solidFill>
                <a:srgbClr val="4D4D4D"/>
              </a:solidFill>
              <a:latin typeface="-apple-system"/>
            </a:endParaRPr>
          </a:p>
          <a:p>
            <a:pPr algn="l"/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其它行业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marL="285750" indent="-285750" algn="l">
              <a:buFont typeface="Wingdings" pitchFamily="2" charset="2"/>
              <a:buChar char="Ø"/>
            </a:pP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搜索引擎</a:t>
            </a:r>
            <a:endParaRPr lang="en-US" altLang="zh-CN" dirty="0">
              <a:solidFill>
                <a:srgbClr val="4D4D4D"/>
              </a:solidFill>
              <a:latin typeface="-apple-system"/>
            </a:endParaRPr>
          </a:p>
          <a:p>
            <a:pPr marL="285750" indent="-285750" algn="l">
              <a:buFont typeface="Wingdings" pitchFamily="2" charset="2"/>
              <a:buChar char="Ø"/>
            </a:pP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泛娱乐行业（心理健康，家庭陪聊）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marL="285750" indent="-285750" algn="l">
              <a:buFont typeface="Wingdings" pitchFamily="2" charset="2"/>
              <a:buChar char="Ø"/>
            </a:pP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自媒体行业</a:t>
            </a:r>
            <a:endParaRPr lang="en-US" altLang="zh-CN" dirty="0">
              <a:solidFill>
                <a:srgbClr val="4D4D4D"/>
              </a:solidFill>
              <a:latin typeface="-apple-system"/>
            </a:endParaRPr>
          </a:p>
          <a:p>
            <a:pPr marL="285750" indent="-285750" algn="l">
              <a:buFont typeface="Wingdings" pitchFamily="2" charset="2"/>
              <a:buChar char="Ø"/>
            </a:pP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教育行业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marL="285750" indent="-285750" algn="l">
              <a:buFont typeface="Wingdings" pitchFamily="2" charset="2"/>
              <a:buChar char="Ø"/>
            </a:pP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办公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marL="285750" indent="-285750" algn="l">
              <a:buFont typeface="Wingdings" pitchFamily="2" charset="2"/>
              <a:buChar char="Ø"/>
            </a:pP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其它专业领域（专业数据不足，是</a:t>
            </a:r>
            <a:r>
              <a:rPr lang="en-US" altLang="zh-CN" dirty="0" err="1">
                <a:solidFill>
                  <a:srgbClr val="4D4D4D"/>
                </a:solidFill>
                <a:latin typeface="-apple-system"/>
              </a:rPr>
              <a:t>chatgpt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劣势，也是行业研究这优势）</a:t>
            </a:r>
            <a:endParaRPr lang="zh-CN" altLang="en-US" b="0" i="0" dirty="0">
              <a:solidFill>
                <a:srgbClr val="4D4D4D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501056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7DE9AA0-698E-9C15-4412-3B25C426CF54}"/>
              </a:ext>
            </a:extLst>
          </p:cNvPr>
          <p:cNvSpPr txBox="1"/>
          <p:nvPr/>
        </p:nvSpPr>
        <p:spPr>
          <a:xfrm>
            <a:off x="728663" y="614363"/>
            <a:ext cx="609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1" dirty="0" err="1">
                <a:solidFill>
                  <a:srgbClr val="4D4D4D"/>
                </a:solidFill>
                <a:latin typeface="-apple-system"/>
              </a:rPr>
              <a:t>chat</a:t>
            </a:r>
            <a:r>
              <a:rPr lang="en" altLang="zh-CN" b="1" i="0" dirty="0" err="1">
                <a:solidFill>
                  <a:srgbClr val="4D4D4D"/>
                </a:solidFill>
                <a:effectLst/>
                <a:latin typeface="-apple-system"/>
              </a:rPr>
              <a:t>GPT</a:t>
            </a:r>
            <a:r>
              <a:rPr lang="zh-CN" altLang="en" b="1" i="0" dirty="0">
                <a:solidFill>
                  <a:srgbClr val="4D4D4D"/>
                </a:solidFill>
                <a:effectLst/>
                <a:latin typeface="-apple-system"/>
              </a:rPr>
              <a:t>相关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应用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CA9644A-9D2C-BFB2-5A54-C32643C26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39" y="1304820"/>
            <a:ext cx="9522696" cy="39673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6172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7DE9AA0-698E-9C15-4412-3B25C426CF54}"/>
              </a:ext>
            </a:extLst>
          </p:cNvPr>
          <p:cNvSpPr txBox="1"/>
          <p:nvPr/>
        </p:nvSpPr>
        <p:spPr>
          <a:xfrm>
            <a:off x="728663" y="614363"/>
            <a:ext cx="609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1" dirty="0" err="1">
                <a:solidFill>
                  <a:srgbClr val="4D4D4D"/>
                </a:solidFill>
                <a:latin typeface="-apple-system"/>
              </a:rPr>
              <a:t>chat</a:t>
            </a:r>
            <a:r>
              <a:rPr lang="en" altLang="zh-CN" b="1" i="0" dirty="0" err="1">
                <a:solidFill>
                  <a:srgbClr val="4D4D4D"/>
                </a:solidFill>
                <a:effectLst/>
                <a:latin typeface="-apple-system"/>
              </a:rPr>
              <a:t>GPT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E7DE10-AEAC-5E5B-F1ED-D7EAC2757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3" y="1288472"/>
            <a:ext cx="8707641" cy="37763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446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7DE9AA0-698E-9C15-4412-3B25C426CF54}"/>
              </a:ext>
            </a:extLst>
          </p:cNvPr>
          <p:cNvSpPr txBox="1"/>
          <p:nvPr/>
        </p:nvSpPr>
        <p:spPr>
          <a:xfrm>
            <a:off x="728663" y="614363"/>
            <a:ext cx="609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1" dirty="0" err="1">
                <a:solidFill>
                  <a:srgbClr val="4D4D4D"/>
                </a:solidFill>
                <a:latin typeface="-apple-system"/>
              </a:rPr>
              <a:t>chat</a:t>
            </a:r>
            <a:r>
              <a:rPr lang="en" altLang="zh-CN" b="1" i="0" dirty="0" err="1">
                <a:solidFill>
                  <a:srgbClr val="4D4D4D"/>
                </a:solidFill>
                <a:effectLst/>
                <a:latin typeface="-apple-system"/>
              </a:rPr>
              <a:t>GPT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66762F4-921E-F012-6F91-04B17544E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22" y="1279842"/>
            <a:ext cx="10500959" cy="31021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7832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7DE9AA0-698E-9C15-4412-3B25C426CF54}"/>
              </a:ext>
            </a:extLst>
          </p:cNvPr>
          <p:cNvSpPr txBox="1"/>
          <p:nvPr/>
        </p:nvSpPr>
        <p:spPr>
          <a:xfrm>
            <a:off x="728663" y="614363"/>
            <a:ext cx="609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1" dirty="0" err="1">
                <a:solidFill>
                  <a:srgbClr val="4D4D4D"/>
                </a:solidFill>
                <a:latin typeface="-apple-system"/>
              </a:rPr>
              <a:t>chat</a:t>
            </a:r>
            <a:r>
              <a:rPr lang="en" altLang="zh-CN" b="1" i="0" dirty="0" err="1">
                <a:solidFill>
                  <a:srgbClr val="4D4D4D"/>
                </a:solidFill>
                <a:effectLst/>
                <a:latin typeface="-apple-system"/>
              </a:rPr>
              <a:t>GPT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1407C9-1FE3-7FAD-36ED-CA3676151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16" y="1540938"/>
            <a:ext cx="9932878" cy="28232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4909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694F55-D3CE-9914-EC35-3C088EBD14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err="1"/>
              <a:t>Chatgpt</a:t>
            </a:r>
            <a:r>
              <a:rPr kumimoji="1" lang="zh-CN" altLang="en-US" dirty="0"/>
              <a:t>不足</a:t>
            </a:r>
          </a:p>
        </p:txBody>
      </p:sp>
    </p:spTree>
    <p:extLst>
      <p:ext uri="{BB962C8B-B14F-4D97-AF65-F5344CB8AC3E}">
        <p14:creationId xmlns:p14="http://schemas.microsoft.com/office/powerpoint/2010/main" val="12555345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7DE9AA0-698E-9C15-4412-3B25C426CF54}"/>
              </a:ext>
            </a:extLst>
          </p:cNvPr>
          <p:cNvSpPr txBox="1"/>
          <p:nvPr/>
        </p:nvSpPr>
        <p:spPr>
          <a:xfrm>
            <a:off x="728663" y="614363"/>
            <a:ext cx="609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1" dirty="0" err="1">
                <a:solidFill>
                  <a:srgbClr val="4D4D4D"/>
                </a:solidFill>
                <a:latin typeface="-apple-system"/>
              </a:rPr>
              <a:t>chat</a:t>
            </a:r>
            <a:r>
              <a:rPr lang="en" altLang="zh-CN" b="1" i="0" dirty="0" err="1">
                <a:solidFill>
                  <a:srgbClr val="4D4D4D"/>
                </a:solidFill>
                <a:effectLst/>
                <a:latin typeface="-apple-system"/>
              </a:rPr>
              <a:t>GPT</a:t>
            </a:r>
            <a:r>
              <a:rPr lang="zh-CN" altLang="en" b="1" i="0" dirty="0">
                <a:solidFill>
                  <a:srgbClr val="4D4D4D"/>
                </a:solidFill>
                <a:effectLst/>
                <a:latin typeface="-apple-system"/>
              </a:rPr>
              <a:t>不足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FFCC1B7-C6BE-3A14-EE17-397133E21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46" y="983695"/>
            <a:ext cx="5312479" cy="42901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0E073EC-A687-2C3A-3F83-8FDB5341E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24170"/>
            <a:ext cx="5349723" cy="38091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19E6E33-3977-B0E1-C9FC-B2992A026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607" y="5583013"/>
            <a:ext cx="5591243" cy="90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66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7DE9AA0-698E-9C15-4412-3B25C426CF54}"/>
              </a:ext>
            </a:extLst>
          </p:cNvPr>
          <p:cNvSpPr txBox="1"/>
          <p:nvPr/>
        </p:nvSpPr>
        <p:spPr>
          <a:xfrm>
            <a:off x="728663" y="614363"/>
            <a:ext cx="609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1" dirty="0" err="1">
                <a:solidFill>
                  <a:srgbClr val="4D4D4D"/>
                </a:solidFill>
                <a:latin typeface="-apple-system"/>
              </a:rPr>
              <a:t>chat</a:t>
            </a:r>
            <a:r>
              <a:rPr lang="en" altLang="zh-CN" b="1" i="0" dirty="0" err="1">
                <a:solidFill>
                  <a:srgbClr val="4D4D4D"/>
                </a:solidFill>
                <a:effectLst/>
                <a:latin typeface="-apple-system"/>
              </a:rPr>
              <a:t>GPT</a:t>
            </a:r>
            <a:r>
              <a:rPr lang="zh-CN" altLang="en" b="1" i="0" dirty="0">
                <a:solidFill>
                  <a:srgbClr val="4D4D4D"/>
                </a:solidFill>
                <a:effectLst/>
                <a:latin typeface="-apple-system"/>
              </a:rPr>
              <a:t>不足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FFCC1B7-C6BE-3A14-EE17-397133E21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46" y="983695"/>
            <a:ext cx="5312479" cy="42901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0E073EC-A687-2C3A-3F83-8FDB5341E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24170"/>
            <a:ext cx="5349723" cy="38091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19E6E33-3977-B0E1-C9FC-B2992A026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607" y="5583013"/>
            <a:ext cx="5591243" cy="90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80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7DE9AA0-698E-9C15-4412-3B25C426CF54}"/>
              </a:ext>
            </a:extLst>
          </p:cNvPr>
          <p:cNvSpPr txBox="1"/>
          <p:nvPr/>
        </p:nvSpPr>
        <p:spPr>
          <a:xfrm>
            <a:off x="728663" y="614363"/>
            <a:ext cx="5100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Transformer</a:t>
            </a:r>
            <a:r>
              <a:rPr kumimoji="1" lang="zh-CN" altLang="en-US" dirty="0"/>
              <a:t>（</a:t>
            </a:r>
            <a:r>
              <a:rPr lang="en" altLang="zh-CN" b="1" i="0" dirty="0">
                <a:solidFill>
                  <a:srgbClr val="121212"/>
                </a:solidFill>
                <a:effectLst/>
                <a:latin typeface="-apple-system"/>
              </a:rPr>
              <a:t>Attention Is All You Need</a:t>
            </a:r>
            <a:r>
              <a:rPr kumimoji="1" lang="zh-CN" altLang="en-US" dirty="0"/>
              <a:t>）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7D5D80-79F1-2255-79E5-0237A8C4F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622" y="1353429"/>
            <a:ext cx="3507253" cy="484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588AE79-9E3E-7807-455D-518CB4C91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187" y="1116280"/>
            <a:ext cx="4951191" cy="288466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4DFC0AE-2449-C2AB-D78D-2F8C193D5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117" y="4092417"/>
            <a:ext cx="5519222" cy="94552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AD86EA8-8A85-E834-7918-EE2CD0FA0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2062" y="5319548"/>
            <a:ext cx="4516252" cy="84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668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7DE9AA0-698E-9C15-4412-3B25C426CF54}"/>
              </a:ext>
            </a:extLst>
          </p:cNvPr>
          <p:cNvSpPr txBox="1"/>
          <p:nvPr/>
        </p:nvSpPr>
        <p:spPr>
          <a:xfrm>
            <a:off x="728663" y="614363"/>
            <a:ext cx="5100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Transformer</a:t>
            </a:r>
            <a:r>
              <a:rPr kumimoji="1" lang="zh-CN" altLang="en-US" dirty="0"/>
              <a:t>（</a:t>
            </a:r>
            <a:r>
              <a:rPr lang="en" altLang="zh-CN" b="1" i="0" dirty="0">
                <a:solidFill>
                  <a:srgbClr val="121212"/>
                </a:solidFill>
                <a:effectLst/>
                <a:latin typeface="-apple-system"/>
              </a:rPr>
              <a:t>Attention Is All You Need</a:t>
            </a:r>
            <a:r>
              <a:rPr kumimoji="1" lang="zh-CN" altLang="en-US" dirty="0"/>
              <a:t>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5C69A9C-E71E-B72A-7419-C30A5A839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14" y="1470799"/>
            <a:ext cx="7772400" cy="252698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AE8E1AB-2660-2BE2-A9C2-26D518BB9F1E}"/>
              </a:ext>
            </a:extLst>
          </p:cNvPr>
          <p:cNvSpPr txBox="1"/>
          <p:nvPr/>
        </p:nvSpPr>
        <p:spPr>
          <a:xfrm>
            <a:off x="1125435" y="4510037"/>
            <a:ext cx="160762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" altLang="zh-CN" b="0" i="0" u="sng" dirty="0">
              <a:solidFill>
                <a:srgbClr val="4B5563"/>
              </a:solidFill>
              <a:effectLst/>
              <a:latin typeface="Source Sans Pro" panose="020F0502020204030204" pitchFamily="34" charset="0"/>
              <a:hlinkClick r:id="rId3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u="sng" dirty="0">
                <a:solidFill>
                  <a:srgbClr val="4B5563"/>
                </a:solidFill>
                <a:effectLst/>
                <a:latin typeface="Source Sans Pro" panose="020F0502020204030204" pitchFamily="34" charset="0"/>
                <a:hlinkClick r:id="rId3"/>
              </a:rPr>
              <a:t>ALBERT</a:t>
            </a:r>
            <a:endParaRPr lang="en" altLang="zh-CN" b="0" i="0" dirty="0">
              <a:solidFill>
                <a:srgbClr val="4B5563"/>
              </a:solidFill>
              <a:effectLst/>
              <a:latin typeface="Source Sans Pro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u="sng" dirty="0">
                <a:solidFill>
                  <a:srgbClr val="4B5563"/>
                </a:solidFill>
                <a:effectLst/>
                <a:latin typeface="Source Sans Pro" panose="020F0502020204030204" pitchFamily="34" charset="0"/>
                <a:hlinkClick r:id="rId4"/>
              </a:rPr>
              <a:t>BERT</a:t>
            </a:r>
            <a:endParaRPr lang="en" altLang="zh-CN" b="0" i="0" dirty="0">
              <a:solidFill>
                <a:srgbClr val="4B5563"/>
              </a:solidFill>
              <a:effectLst/>
              <a:latin typeface="Source Sans Pro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u="sng" dirty="0">
                <a:solidFill>
                  <a:srgbClr val="4B5563"/>
                </a:solidFill>
                <a:effectLst/>
                <a:latin typeface="Source Sans Pro" panose="020F0502020204030204" pitchFamily="34" charset="0"/>
                <a:hlinkClick r:id="rId5"/>
              </a:rPr>
              <a:t>DistilBERT</a:t>
            </a:r>
            <a:endParaRPr lang="en" altLang="zh-CN" b="0" i="0" dirty="0">
              <a:solidFill>
                <a:srgbClr val="4B5563"/>
              </a:solidFill>
              <a:effectLst/>
              <a:latin typeface="Source Sans Pro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u="sng" dirty="0">
                <a:solidFill>
                  <a:srgbClr val="4B5563"/>
                </a:solidFill>
                <a:effectLst/>
                <a:latin typeface="Source Sans Pro" panose="020F0502020204030204" pitchFamily="34" charset="0"/>
                <a:hlinkClick r:id="rId6"/>
              </a:rPr>
              <a:t>ELECTRA</a:t>
            </a:r>
            <a:endParaRPr lang="en" altLang="zh-CN" b="0" i="0" dirty="0">
              <a:solidFill>
                <a:srgbClr val="4B5563"/>
              </a:solidFill>
              <a:effectLst/>
              <a:latin typeface="Source Sans Pro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u="sng" dirty="0">
                <a:solidFill>
                  <a:srgbClr val="4B5563"/>
                </a:solidFill>
                <a:effectLst/>
                <a:latin typeface="Source Sans Pro" panose="020F0502020204030204" pitchFamily="34" charset="0"/>
                <a:hlinkClick r:id="rId7"/>
              </a:rPr>
              <a:t>RoBERTa</a:t>
            </a:r>
            <a:endParaRPr lang="en" altLang="zh-CN" b="0" i="0" dirty="0">
              <a:solidFill>
                <a:srgbClr val="4B5563"/>
              </a:solidFill>
              <a:effectLst/>
              <a:latin typeface="Source Sans Pro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4CF80C4-5141-62AC-B4DC-76D1936F6217}"/>
              </a:ext>
            </a:extLst>
          </p:cNvPr>
          <p:cNvSpPr txBox="1"/>
          <p:nvPr/>
        </p:nvSpPr>
        <p:spPr>
          <a:xfrm>
            <a:off x="3505695" y="4787036"/>
            <a:ext cx="20341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u="sng" dirty="0">
                <a:solidFill>
                  <a:srgbClr val="4B5563"/>
                </a:solidFill>
                <a:effectLst/>
                <a:latin typeface="Source Sans Pro" panose="020B0503030403020204" pitchFamily="34" charset="0"/>
                <a:hlinkClick r:id="rId8"/>
              </a:rPr>
              <a:t>CTRL</a:t>
            </a:r>
            <a:endParaRPr lang="en" altLang="zh-CN" b="0" i="0" dirty="0">
              <a:solidFill>
                <a:srgbClr val="4B5563"/>
              </a:solidFill>
              <a:effectLst/>
              <a:latin typeface="Source Sans Pro" panose="020B0503030403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u="sng" dirty="0">
                <a:solidFill>
                  <a:srgbClr val="4B5563"/>
                </a:solidFill>
                <a:effectLst/>
                <a:latin typeface="Source Sans Pro" panose="020B0503030403020204" pitchFamily="34" charset="0"/>
                <a:hlinkClick r:id="rId9"/>
              </a:rPr>
              <a:t>GPT</a:t>
            </a:r>
            <a:endParaRPr lang="en" altLang="zh-CN" b="0" i="0" dirty="0">
              <a:solidFill>
                <a:srgbClr val="4B5563"/>
              </a:solidFill>
              <a:effectLst/>
              <a:latin typeface="Source Sans Pro" panose="020B0503030403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u="sng" dirty="0">
                <a:solidFill>
                  <a:srgbClr val="4B5563"/>
                </a:solidFill>
                <a:effectLst/>
                <a:latin typeface="Source Sans Pro" panose="020B0503030403020204" pitchFamily="34" charset="0"/>
                <a:hlinkClick r:id="rId10"/>
              </a:rPr>
              <a:t>GPT-2</a:t>
            </a:r>
            <a:endParaRPr lang="en" altLang="zh-CN" b="0" i="0" dirty="0">
              <a:solidFill>
                <a:srgbClr val="4B5563"/>
              </a:solidFill>
              <a:effectLst/>
              <a:latin typeface="Source Sans Pro" panose="020B0503030403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u="sng" dirty="0">
                <a:solidFill>
                  <a:srgbClr val="4B5563"/>
                </a:solidFill>
                <a:effectLst/>
                <a:latin typeface="Source Sans Pro" panose="020B0503030403020204" pitchFamily="34" charset="0"/>
                <a:hlinkClick r:id="rId11"/>
              </a:rPr>
              <a:t>Transformer XL</a:t>
            </a:r>
            <a:endParaRPr lang="en" altLang="zh-CN" b="0" i="0" dirty="0">
              <a:solidFill>
                <a:srgbClr val="4B5563"/>
              </a:solidFill>
              <a:effectLst/>
              <a:latin typeface="Source Sans Pro" panose="020B0503030403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806E86B-44A1-36DF-7C37-878DBF152F55}"/>
              </a:ext>
            </a:extLst>
          </p:cNvPr>
          <p:cNvSpPr txBox="1"/>
          <p:nvPr/>
        </p:nvSpPr>
        <p:spPr>
          <a:xfrm>
            <a:off x="6705105" y="4775077"/>
            <a:ext cx="26051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u="sng" dirty="0">
                <a:solidFill>
                  <a:srgbClr val="4B5563"/>
                </a:solidFill>
                <a:effectLst/>
                <a:latin typeface="Source Sans Pro" panose="020B0503030403020204" pitchFamily="34" charset="0"/>
                <a:hlinkClick r:id="rId12"/>
              </a:rPr>
              <a:t>BART</a:t>
            </a:r>
            <a:endParaRPr lang="en" altLang="zh-CN" b="0" i="0" dirty="0">
              <a:solidFill>
                <a:srgbClr val="4B5563"/>
              </a:solidFill>
              <a:effectLst/>
              <a:latin typeface="Source Sans Pro" panose="020B0503030403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u="sng" dirty="0">
                <a:solidFill>
                  <a:srgbClr val="4B5563"/>
                </a:solidFill>
                <a:effectLst/>
                <a:latin typeface="Source Sans Pro" panose="020B0503030403020204" pitchFamily="34" charset="0"/>
                <a:hlinkClick r:id="rId13"/>
              </a:rPr>
              <a:t>mBART</a:t>
            </a:r>
            <a:endParaRPr lang="en" altLang="zh-CN" b="0" i="0" dirty="0">
              <a:solidFill>
                <a:srgbClr val="4B5563"/>
              </a:solidFill>
              <a:effectLst/>
              <a:latin typeface="Source Sans Pro" panose="020B0503030403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u="sng" dirty="0">
                <a:solidFill>
                  <a:srgbClr val="4B5563"/>
                </a:solidFill>
                <a:effectLst/>
                <a:latin typeface="Source Sans Pro" panose="020B0503030403020204" pitchFamily="34" charset="0"/>
                <a:hlinkClick r:id="rId14"/>
              </a:rPr>
              <a:t>Marian</a:t>
            </a:r>
            <a:endParaRPr lang="en" altLang="zh-CN" b="0" i="0" dirty="0">
              <a:solidFill>
                <a:srgbClr val="4B5563"/>
              </a:solidFill>
              <a:effectLst/>
              <a:latin typeface="Source Sans Pro" panose="020B0503030403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u="sng" dirty="0">
                <a:solidFill>
                  <a:srgbClr val="4B5563"/>
                </a:solidFill>
                <a:effectLst/>
                <a:latin typeface="Source Sans Pro" panose="020B0503030403020204" pitchFamily="34" charset="0"/>
                <a:hlinkClick r:id="rId15"/>
              </a:rPr>
              <a:t>T5</a:t>
            </a:r>
            <a:endParaRPr lang="en" altLang="zh-CN" b="0" i="0" dirty="0">
              <a:solidFill>
                <a:srgbClr val="000000"/>
              </a:solidFill>
              <a:effectLst/>
              <a:latin typeface="Source Sans Pro" panose="020B0503030403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9A6A59F-1880-CE86-B8B1-4FF98039B6F8}"/>
              </a:ext>
            </a:extLst>
          </p:cNvPr>
          <p:cNvSpPr txBox="1"/>
          <p:nvPr/>
        </p:nvSpPr>
        <p:spPr>
          <a:xfrm>
            <a:off x="1033152" y="4405745"/>
            <a:ext cx="1894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Encoder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94EE9F8-9CDE-5761-C8B4-15C5BD6DB5AD}"/>
              </a:ext>
            </a:extLst>
          </p:cNvPr>
          <p:cNvSpPr txBox="1"/>
          <p:nvPr/>
        </p:nvSpPr>
        <p:spPr>
          <a:xfrm>
            <a:off x="3470438" y="4411682"/>
            <a:ext cx="1894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Decoder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61CF94A-ADA7-D1BF-E6B5-DA02534A90EB}"/>
              </a:ext>
            </a:extLst>
          </p:cNvPr>
          <p:cNvSpPr txBox="1"/>
          <p:nvPr/>
        </p:nvSpPr>
        <p:spPr>
          <a:xfrm>
            <a:off x="6437290" y="4417704"/>
            <a:ext cx="287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Endoder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Decoder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1233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694F55-D3CE-9914-EC35-3C088EBD14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新的训练方法</a:t>
            </a:r>
          </a:p>
        </p:txBody>
      </p:sp>
    </p:spTree>
    <p:extLst>
      <p:ext uri="{BB962C8B-B14F-4D97-AF65-F5344CB8AC3E}">
        <p14:creationId xmlns:p14="http://schemas.microsoft.com/office/powerpoint/2010/main" val="614638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7DE9AA0-698E-9C15-4412-3B25C426CF54}"/>
              </a:ext>
            </a:extLst>
          </p:cNvPr>
          <p:cNvSpPr txBox="1"/>
          <p:nvPr/>
        </p:nvSpPr>
        <p:spPr>
          <a:xfrm>
            <a:off x="728663" y="614363"/>
            <a:ext cx="5100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GPT1</a:t>
            </a:r>
            <a:r>
              <a:rPr kumimoji="1" lang="zh-CN" altLang="en-US" dirty="0"/>
              <a:t>（</a:t>
            </a:r>
            <a:r>
              <a:rPr lang="en" altLang="zh-CN" sz="1800" b="0" dirty="0">
                <a:effectLst/>
                <a:latin typeface="NimbusRomNo9L"/>
              </a:rPr>
              <a:t>Improving Language Understanding by Generative Pre-Training </a:t>
            </a:r>
            <a:r>
              <a:rPr kumimoji="1" lang="zh-CN" altLang="en-US" dirty="0"/>
              <a:t>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196AC60-EA25-8AF5-8617-3F5A69E2E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3" y="1636838"/>
            <a:ext cx="5032323" cy="258484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93C264B-5DD5-44BC-75FC-79C1727FA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097" y="1033152"/>
            <a:ext cx="5604529" cy="264533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D47B34D-DFA5-0FDF-F4C3-419112874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8349" y="3727946"/>
            <a:ext cx="5003836" cy="281223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4F4C8AD-C6AF-FBCC-230F-3774CB7F3DFC}"/>
              </a:ext>
            </a:extLst>
          </p:cNvPr>
          <p:cNvSpPr txBox="1"/>
          <p:nvPr/>
        </p:nvSpPr>
        <p:spPr>
          <a:xfrm>
            <a:off x="878774" y="4476998"/>
            <a:ext cx="43092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i="0" dirty="0">
                <a:solidFill>
                  <a:srgbClr val="121212"/>
                </a:solidFill>
                <a:effectLst/>
                <a:latin typeface="-apple-system"/>
              </a:rPr>
              <a:t>GPT2</a:t>
            </a:r>
            <a:r>
              <a:rPr lang="zh-CN" altLang="en-US" sz="1200" b="0" i="0" dirty="0">
                <a:solidFill>
                  <a:srgbClr val="121212"/>
                </a:solidFill>
                <a:effectLst/>
                <a:latin typeface="-apple-system"/>
              </a:rPr>
              <a:t>（</a:t>
            </a:r>
            <a:r>
              <a:rPr lang="en" altLang="zh-CN" sz="1200" b="0" i="0" dirty="0" err="1">
                <a:solidFill>
                  <a:srgbClr val="121212"/>
                </a:solidFill>
                <a:effectLst/>
                <a:latin typeface="-apple-system"/>
              </a:rPr>
              <a:t>language_models_are_unsupervised_multitask_learners</a:t>
            </a:r>
            <a:r>
              <a:rPr lang="zh-CN" altLang="en-US" sz="1200" b="0" i="0" dirty="0">
                <a:solidFill>
                  <a:srgbClr val="121212"/>
                </a:solidFill>
                <a:effectLst/>
                <a:latin typeface="-apple-system"/>
              </a:rPr>
              <a:t>）</a:t>
            </a:r>
            <a:endParaRPr lang="en-US" altLang="zh-CN" sz="1200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35981C8-9734-87CE-9B54-6B6032D06C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716" y="4770005"/>
            <a:ext cx="5604530" cy="177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74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7DE9AA0-698E-9C15-4412-3B25C426CF54}"/>
              </a:ext>
            </a:extLst>
          </p:cNvPr>
          <p:cNvSpPr txBox="1"/>
          <p:nvPr/>
        </p:nvSpPr>
        <p:spPr>
          <a:xfrm>
            <a:off x="728663" y="614363"/>
            <a:ext cx="5100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BERT</a:t>
            </a:r>
            <a:r>
              <a:rPr kumimoji="1" lang="zh-CN" altLang="en-US" dirty="0"/>
              <a:t>（</a:t>
            </a:r>
            <a:r>
              <a:rPr lang="en" altLang="zh-CN" dirty="0"/>
              <a:t>BERT: Pre-training of Deep Bidirectional Transformers for Language Understanding</a:t>
            </a:r>
            <a:r>
              <a:rPr kumimoji="1" lang="zh-CN" altLang="en-US" dirty="0"/>
              <a:t>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B914830-A493-447A-283C-D44DB1421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39" y="4424965"/>
            <a:ext cx="6353239" cy="232209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FEE41E1-5701-2332-0C26-FA81BA07D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18" y="1363146"/>
            <a:ext cx="5398325" cy="306181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79DAD40-477D-EC18-62D0-4A3A8F082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702" y="1110343"/>
            <a:ext cx="4541390" cy="244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955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7DE9AA0-698E-9C15-4412-3B25C426CF54}"/>
              </a:ext>
            </a:extLst>
          </p:cNvPr>
          <p:cNvSpPr txBox="1"/>
          <p:nvPr/>
        </p:nvSpPr>
        <p:spPr>
          <a:xfrm>
            <a:off x="728663" y="614363"/>
            <a:ext cx="596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GPT3</a:t>
            </a:r>
            <a:r>
              <a:rPr kumimoji="1" lang="zh-CN" altLang="en-US" dirty="0"/>
              <a:t>（</a:t>
            </a:r>
            <a:r>
              <a:rPr lang="en" altLang="zh-CN" sz="1800" b="0" i="0" dirty="0">
                <a:solidFill>
                  <a:srgbClr val="4D4D4D"/>
                </a:solidFill>
                <a:effectLst/>
                <a:latin typeface="-apple-system"/>
              </a:rPr>
              <a:t>Language Models are Few shot Learners</a:t>
            </a:r>
            <a:r>
              <a:rPr kumimoji="1" lang="zh-CN" altLang="en-US" dirty="0"/>
              <a:t>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5E7478-7A7D-CA16-58D8-CEF1C47E67CD}"/>
              </a:ext>
            </a:extLst>
          </p:cNvPr>
          <p:cNvSpPr txBox="1"/>
          <p:nvPr/>
        </p:nvSpPr>
        <p:spPr>
          <a:xfrm>
            <a:off x="6362702" y="1142815"/>
            <a:ext cx="510063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CN" b="1" i="0" dirty="0">
                <a:solidFill>
                  <a:srgbClr val="4F4F4F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Fine-tune</a:t>
            </a:r>
            <a:r>
              <a:rPr lang="zh-CN" altLang="en-US" b="1" i="0" dirty="0">
                <a:solidFill>
                  <a:srgbClr val="4F4F4F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和</a:t>
            </a:r>
            <a:r>
              <a:rPr lang="en" altLang="zh-CN" b="1" i="0" dirty="0">
                <a:solidFill>
                  <a:srgbClr val="4F4F4F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Prompt</a:t>
            </a:r>
            <a:r>
              <a:rPr lang="zh-CN" altLang="en-US" b="1" i="0" dirty="0">
                <a:solidFill>
                  <a:srgbClr val="4F4F4F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的区别？</a:t>
            </a:r>
          </a:p>
          <a:p>
            <a:pPr algn="just"/>
            <a:r>
              <a:rPr lang="en" altLang="zh-CN" b="0" i="0" dirty="0">
                <a:solidFill>
                  <a:srgbClr val="4D4D4D"/>
                </a:solidFill>
                <a:effectLst/>
                <a:latin typeface="-apple-system"/>
              </a:rPr>
              <a:t>prompting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更加依赖先验，而 </a:t>
            </a:r>
            <a:r>
              <a:rPr lang="en" altLang="zh-CN" b="0" i="0" dirty="0">
                <a:solidFill>
                  <a:srgbClr val="4D4D4D"/>
                </a:solidFill>
                <a:effectLst/>
                <a:latin typeface="-apple-system"/>
              </a:rPr>
              <a:t>fine-tuning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更加依赖后验。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1" i="0" dirty="0">
                <a:solidFill>
                  <a:srgbClr val="4D4D4D"/>
                </a:solidFill>
                <a:effectLst/>
                <a:latin typeface="-apple-system"/>
              </a:rPr>
              <a:t>Fine-tuning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：是预训练语言模型“迁就“各种下游任务。具体体现就是通过引入各种辅助任务</a:t>
            </a:r>
            <a:r>
              <a:rPr lang="en" altLang="zh-CN" b="0" i="0" dirty="0">
                <a:solidFill>
                  <a:srgbClr val="4D4D4D"/>
                </a:solidFill>
                <a:effectLst/>
                <a:latin typeface="-apple-system"/>
              </a:rPr>
              <a:t>loss</a:t>
            </a:r>
            <a:r>
              <a:rPr lang="zh-CN" altLang="en" b="0" i="0" dirty="0">
                <a:solidFill>
                  <a:srgbClr val="4D4D4D"/>
                </a:solidFill>
                <a:effectLst/>
                <a:latin typeface="-apple-system"/>
              </a:rPr>
              <a:t>，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将其添加到预训练模型中，然后继续</a:t>
            </a:r>
            <a:r>
              <a:rPr lang="en" altLang="zh-CN" b="0" i="0" dirty="0">
                <a:solidFill>
                  <a:srgbClr val="4D4D4D"/>
                </a:solidFill>
                <a:effectLst/>
                <a:latin typeface="-apple-system"/>
              </a:rPr>
              <a:t>pre-training</a:t>
            </a:r>
            <a:r>
              <a:rPr lang="zh-CN" altLang="en" b="0" i="0" dirty="0">
                <a:solidFill>
                  <a:srgbClr val="4D4D4D"/>
                </a:solidFill>
                <a:effectLst/>
                <a:latin typeface="-apple-system"/>
              </a:rPr>
              <a:t>，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以便让其更加适配下游任务，这个过程中，预训练语言模型做出了更多的牺牲。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1" i="0" dirty="0">
                <a:solidFill>
                  <a:srgbClr val="4D4D4D"/>
                </a:solidFill>
                <a:effectLst/>
                <a:latin typeface="-apple-system"/>
              </a:rPr>
              <a:t>Prompting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，是各种下游任务“迁就“预训练语言模型。具体体现也是上面介绍的，我们需要对不同任务进行重构，使得它达到适配预训练语言模型的效果，这个过程中，是下游任务做出了更多的牺牲。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D04FC86-1B24-6B8C-099E-F96C4D1B5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186" y="2989474"/>
            <a:ext cx="3113006" cy="212655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96ECA4D-7E2B-43E0-EF30-7DF7C8C1697B}"/>
              </a:ext>
            </a:extLst>
          </p:cNvPr>
          <p:cNvSpPr txBox="1"/>
          <p:nvPr/>
        </p:nvSpPr>
        <p:spPr>
          <a:xfrm>
            <a:off x="779317" y="4836134"/>
            <a:ext cx="109475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br>
              <a:rPr lang="en" altLang="zh-CN" dirty="0"/>
            </a:br>
            <a:r>
              <a:rPr lang="en" altLang="zh-CN" dirty="0"/>
              <a:t>Prompt </a:t>
            </a:r>
            <a:r>
              <a:rPr lang="zh-CN" altLang="en-US" dirty="0"/>
              <a:t>是一种</a:t>
            </a:r>
            <a:r>
              <a:rPr lang="zh-CN" altLang="en-US" b="1" dirty="0">
                <a:effectLst/>
              </a:rPr>
              <a:t>为了更好的使用预训练语言模型的知识</a:t>
            </a:r>
            <a:r>
              <a:rPr lang="zh-CN" altLang="en-US" dirty="0"/>
              <a:t>，采用在输入段</a:t>
            </a:r>
            <a:r>
              <a:rPr lang="zh-CN" altLang="en-US" b="1" dirty="0">
                <a:effectLst/>
              </a:rPr>
              <a:t>添加额外的文本</a:t>
            </a:r>
            <a:r>
              <a:rPr lang="zh-CN" altLang="en-US" dirty="0"/>
              <a:t>的技术。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目的：更好挖掘预训练语言模型的能力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手段：在输入端添加文本，即重新定义任务（</a:t>
            </a:r>
            <a:r>
              <a:rPr lang="en" altLang="zh-CN" b="0" i="0" dirty="0">
                <a:solidFill>
                  <a:srgbClr val="121212"/>
                </a:solidFill>
                <a:effectLst/>
                <a:latin typeface="-apple-system"/>
              </a:rPr>
              <a:t>task reformulation</a:t>
            </a:r>
            <a:r>
              <a:rPr lang="zh-CN" altLang="en" b="0" i="0" dirty="0">
                <a:solidFill>
                  <a:srgbClr val="121212"/>
                </a:solidFill>
                <a:effectLst/>
                <a:latin typeface="-apple-system"/>
              </a:rPr>
              <a:t>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E7F2B2B-2331-AA5E-14D4-E9D02BF64808}"/>
              </a:ext>
            </a:extLst>
          </p:cNvPr>
          <p:cNvSpPr txBox="1"/>
          <p:nvPr/>
        </p:nvSpPr>
        <p:spPr>
          <a:xfrm>
            <a:off x="681160" y="1094032"/>
            <a:ext cx="510063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CN" sz="1600" b="1" i="0" dirty="0">
                <a:solidFill>
                  <a:srgbClr val="4F4F4F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GPT-3</a:t>
            </a:r>
          </a:p>
          <a:p>
            <a:pPr algn="just"/>
            <a:r>
              <a:rPr lang="zh-CN" altLang="en-US" sz="1600" b="0" i="0" dirty="0">
                <a:solidFill>
                  <a:srgbClr val="4D4D4D"/>
                </a:solidFill>
                <a:effectLst/>
                <a:latin typeface="-apple-system"/>
              </a:rPr>
              <a:t>所有任务都可以被统一建模，任务描述与任务输入视为语言模型的历史上下文，而输出则为语言模型需要预测的未来信息。即转变问题为根据文本的走向来 </a:t>
            </a:r>
            <a:r>
              <a:rPr lang="en-US" altLang="zh-CN" sz="1600" b="0" i="0" dirty="0">
                <a:solidFill>
                  <a:srgbClr val="4D4D4D"/>
                </a:solidFill>
                <a:effectLst/>
                <a:latin typeface="-apple-system"/>
              </a:rPr>
              <a:t>" </a:t>
            </a:r>
            <a:r>
              <a:rPr lang="zh-CN" altLang="en-US" sz="1600" b="0" i="0" dirty="0">
                <a:solidFill>
                  <a:srgbClr val="4D4D4D"/>
                </a:solidFill>
                <a:effectLst/>
                <a:latin typeface="-apple-system"/>
              </a:rPr>
              <a:t>搞清楚 </a:t>
            </a:r>
            <a:r>
              <a:rPr lang="en-US" altLang="zh-CN" sz="1600" b="0" i="0" dirty="0">
                <a:solidFill>
                  <a:srgbClr val="4D4D4D"/>
                </a:solidFill>
                <a:effectLst/>
                <a:latin typeface="-apple-system"/>
              </a:rPr>
              <a:t>" </a:t>
            </a:r>
            <a:r>
              <a:rPr lang="zh-CN" altLang="en-US" sz="1600" b="0" i="0" dirty="0">
                <a:solidFill>
                  <a:srgbClr val="4D4D4D"/>
                </a:solidFill>
                <a:effectLst/>
                <a:latin typeface="-apple-system"/>
              </a:rPr>
              <a:t>它们应该做什么事情，通过给模型一些提示（</a:t>
            </a:r>
            <a:r>
              <a:rPr lang="en" altLang="zh-CN" sz="1600" b="0" i="0" dirty="0">
                <a:solidFill>
                  <a:srgbClr val="4D4D4D"/>
                </a:solidFill>
                <a:effectLst/>
                <a:latin typeface="-apple-system"/>
              </a:rPr>
              <a:t>prompt</a:t>
            </a:r>
            <a:r>
              <a:rPr lang="zh-CN" altLang="en" sz="1600" b="0" i="0" dirty="0">
                <a:solidFill>
                  <a:srgbClr val="4D4D4D"/>
                </a:solidFill>
                <a:effectLst/>
                <a:latin typeface="-apple-system"/>
              </a:rPr>
              <a:t>），</a:t>
            </a:r>
            <a:r>
              <a:rPr lang="zh-CN" altLang="en-US" sz="1600" b="0" i="0" dirty="0">
                <a:solidFill>
                  <a:srgbClr val="4D4D4D"/>
                </a:solidFill>
                <a:effectLst/>
                <a:latin typeface="-apple-system"/>
              </a:rPr>
              <a:t>来让它根据任务直接学习。这种方法也被称为情境学习（</a:t>
            </a:r>
            <a:r>
              <a:rPr lang="en" altLang="zh-CN" sz="1600" b="0" i="0" dirty="0">
                <a:solidFill>
                  <a:srgbClr val="4D4D4D"/>
                </a:solidFill>
                <a:effectLst/>
                <a:latin typeface="-apple-system"/>
              </a:rPr>
              <a:t>in-context learning</a:t>
            </a:r>
            <a:r>
              <a:rPr lang="zh-CN" altLang="en" sz="1600" b="0" i="0" dirty="0">
                <a:solidFill>
                  <a:srgbClr val="4D4D4D"/>
                </a:solidFill>
                <a:effectLst/>
                <a:latin typeface="-apple-system"/>
              </a:rPr>
              <a:t>）</a:t>
            </a:r>
            <a:r>
              <a:rPr lang="zh-CN" altLang="en-US" sz="1600" b="0" i="0" dirty="0">
                <a:solidFill>
                  <a:srgbClr val="4D4D4D"/>
                </a:solidFill>
                <a:effectLst/>
                <a:latin typeface="-apple-system"/>
              </a:rPr>
              <a:t>或提示（</a:t>
            </a:r>
            <a:r>
              <a:rPr lang="en" altLang="zh-CN" sz="1600" b="0" i="0" dirty="0">
                <a:solidFill>
                  <a:srgbClr val="4D4D4D"/>
                </a:solidFill>
                <a:effectLst/>
                <a:latin typeface="-apple-system"/>
              </a:rPr>
              <a:t>prompting</a:t>
            </a:r>
            <a:r>
              <a:rPr lang="zh-CN" altLang="en" sz="1600" b="0" i="0" dirty="0">
                <a:solidFill>
                  <a:srgbClr val="4D4D4D"/>
                </a:solidFill>
                <a:effectLst/>
                <a:latin typeface="-apple-system"/>
              </a:rPr>
              <a:t>）</a:t>
            </a:r>
            <a:endParaRPr lang="en" altLang="zh-CN" sz="1600" b="0" i="0" dirty="0">
              <a:solidFill>
                <a:srgbClr val="4D4D4D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712397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7DE9AA0-698E-9C15-4412-3B25C426CF54}"/>
              </a:ext>
            </a:extLst>
          </p:cNvPr>
          <p:cNvSpPr txBox="1"/>
          <p:nvPr/>
        </p:nvSpPr>
        <p:spPr>
          <a:xfrm>
            <a:off x="728663" y="614363"/>
            <a:ext cx="5100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FLAN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B7CD69D-B0C6-B35D-88BE-DDA883194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53" y="1259850"/>
            <a:ext cx="10559468" cy="43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81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1535</Words>
  <Application>Microsoft Macintosh PowerPoint</Application>
  <PresentationFormat>宽屏</PresentationFormat>
  <Paragraphs>101</Paragraphs>
  <Slides>27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7" baseType="lpstr">
      <vt:lpstr>-apple-system</vt:lpstr>
      <vt:lpstr>等线</vt:lpstr>
      <vt:lpstr>等线 Light</vt:lpstr>
      <vt:lpstr>CMR17</vt:lpstr>
      <vt:lpstr>NimbusRomNo9L</vt:lpstr>
      <vt:lpstr>PingFang SC</vt:lpstr>
      <vt:lpstr>Arial</vt:lpstr>
      <vt:lpstr>Source Sans Pro</vt:lpstr>
      <vt:lpstr>Wingdings</vt:lpstr>
      <vt:lpstr>Office 主题​​</vt:lpstr>
      <vt:lpstr>chatgpt</vt:lpstr>
      <vt:lpstr>新的架构</vt:lpstr>
      <vt:lpstr>PowerPoint 演示文稿</vt:lpstr>
      <vt:lpstr>PowerPoint 演示文稿</vt:lpstr>
      <vt:lpstr>新的训练方法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强化学习</vt:lpstr>
      <vt:lpstr>PowerPoint 演示文稿</vt:lpstr>
      <vt:lpstr>PowerPoint 演示文稿</vt:lpstr>
      <vt:lpstr>PowerPoint 演示文稿</vt:lpstr>
      <vt:lpstr>Chatgpt训练技术</vt:lpstr>
      <vt:lpstr>PowerPoint 演示文稿</vt:lpstr>
      <vt:lpstr>PowerPoint 演示文稿</vt:lpstr>
      <vt:lpstr>PowerPoint 演示文稿</vt:lpstr>
      <vt:lpstr>Chatgpt相关应用场景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Chatgpt不足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chatgpt</dc:title>
  <dc:creator>勇灿 潘</dc:creator>
  <cp:lastModifiedBy>勇灿 潘</cp:lastModifiedBy>
  <cp:revision>11</cp:revision>
  <dcterms:created xsi:type="dcterms:W3CDTF">2023-04-03T07:58:26Z</dcterms:created>
  <dcterms:modified xsi:type="dcterms:W3CDTF">2023-04-04T01:38:20Z</dcterms:modified>
</cp:coreProperties>
</file>